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338" r:id="rId3"/>
    <p:sldId id="336" r:id="rId4"/>
    <p:sldId id="331" r:id="rId5"/>
    <p:sldId id="333" r:id="rId6"/>
    <p:sldId id="335" r:id="rId7"/>
    <p:sldId id="288" r:id="rId8"/>
    <p:sldId id="340" r:id="rId9"/>
    <p:sldId id="283" r:id="rId10"/>
    <p:sldId id="345" r:id="rId11"/>
    <p:sldId id="342" r:id="rId12"/>
    <p:sldId id="347" r:id="rId13"/>
    <p:sldId id="348" r:id="rId14"/>
    <p:sldId id="349" r:id="rId15"/>
    <p:sldId id="346" r:id="rId16"/>
    <p:sldId id="34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DE0"/>
    <a:srgbClr val="E3E2E2"/>
    <a:srgbClr val="E1E0E0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351" autoAdjust="0"/>
  </p:normalViewPr>
  <p:slideViewPr>
    <p:cSldViewPr snapToGrid="0">
      <p:cViewPr varScale="1">
        <p:scale>
          <a:sx n="74" d="100"/>
          <a:sy n="74" d="100"/>
        </p:scale>
        <p:origin x="965" y="58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706747691503938E-2"/>
          <c:y val="1.6791723134895714E-2"/>
          <c:w val="0.76316904527559049"/>
          <c:h val="0.774474607869426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  <a:alpha val="5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23000</c:v>
                </c:pt>
                <c:pt idx="1">
                  <c:v>26000</c:v>
                </c:pt>
                <c:pt idx="2">
                  <c:v>32000</c:v>
                </c:pt>
                <c:pt idx="3">
                  <c:v>34000</c:v>
                </c:pt>
                <c:pt idx="4">
                  <c:v>35000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3A-401E-A2AC-B3F443A38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8"/>
        <c:axId val="410508064"/>
        <c:axId val="410506104"/>
      </c:barChart>
      <c:catAx>
        <c:axId val="41050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506104"/>
        <c:crosses val="autoZero"/>
        <c:auto val="1"/>
        <c:lblAlgn val="ctr"/>
        <c:lblOffset val="100"/>
        <c:noMultiLvlLbl val="0"/>
      </c:catAx>
      <c:valAx>
        <c:axId val="4105061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050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8ED07-411D-43A4-9133-ACDA8440B655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BCF9E-1E2F-48A9-8DC5-1056ECC2A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7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/>
          <a:lstStyle/>
          <a:p>
            <a:fld id="{E12B1117-E205-4627-89EC-5ADB567F03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35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/>
          <a:lstStyle/>
          <a:p>
            <a:fld id="{E12B1117-E205-4627-89EC-5ADB567F03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/>
          <a:lstStyle/>
          <a:p>
            <a:fld id="{E12B1117-E205-4627-89EC-5ADB567F03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34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/>
          <a:lstStyle/>
          <a:p>
            <a:fld id="{E12B1117-E205-4627-89EC-5ADB567F03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42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/>
          <a:lstStyle/>
          <a:p>
            <a:fld id="{E12B1117-E205-4627-89EC-5ADB567F03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79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/>
          <a:lstStyle/>
          <a:p>
            <a:fld id="{E12B1117-E205-4627-89EC-5ADB567F03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50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/>
          <a:lstStyle/>
          <a:p>
            <a:fld id="{E12B1117-E205-4627-89EC-5ADB567F03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33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/>
          <a:lstStyle/>
          <a:p>
            <a:fld id="{E12B1117-E205-4627-89EC-5ADB567F03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6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/>
          <a:lstStyle/>
          <a:p>
            <a:fld id="{E12B1117-E205-4627-89EC-5ADB567F03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61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/>
          <a:lstStyle/>
          <a:p>
            <a:fld id="{E12B1117-E205-4627-89EC-5ADB567F03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40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/>
          <a:lstStyle/>
          <a:p>
            <a:fld id="{E12B1117-E205-4627-89EC-5ADB567F03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03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/>
          <a:lstStyle/>
          <a:p>
            <a:fld id="{E12B1117-E205-4627-89EC-5ADB567F03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43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/>
          <a:lstStyle/>
          <a:p>
            <a:fld id="{E12B1117-E205-4627-89EC-5ADB567F03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75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/>
          <a:lstStyle/>
          <a:p>
            <a:fld id="{E12B1117-E205-4627-89EC-5ADB567F03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82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/>
          <a:lstStyle/>
          <a:p>
            <a:fld id="{E12B1117-E205-4627-89EC-5ADB567F03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9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7611-2B1A-5B37-E42E-C71163A58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D7031E-E5A4-2F2E-F1EE-724E2E329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68E4B-C0E6-D88D-7041-F51B28C3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F880-273C-4E0E-BD54-840DD3F9DCC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BA2A2-3054-89BA-7D43-8FA737DF6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5CAC7-C36F-6268-4A7C-BAB815A51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55F7-4781-4E8B-96C6-03420AA9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4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E7851-F70E-017F-DBA9-E8A8A6736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B03363-98C0-8E28-034F-69317CCED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BA412-33E8-E7D3-43F0-EC62408AB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F880-273C-4E0E-BD54-840DD3F9DCC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8291F-2700-9C53-6D3A-87255885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E1577-43E3-5A2C-7844-0477FB28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55F7-4781-4E8B-96C6-03420AA9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5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3A6DB2-C1FB-B08F-BB46-5A4881F73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E38CD9-ED33-459A-7EB2-B97C0178B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96102-1399-7655-88B1-3FD88B18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F880-273C-4E0E-BD54-840DD3F9DCC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A03AE-D4DF-4889-42F8-BD78AC7A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1CF8E-047C-B3E2-FBF9-FBFD4A8BB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55F7-4781-4E8B-96C6-03420AA9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7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4FEAB-CB8B-D526-DE82-C4D86E4B9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BCC72-5199-9A9A-ED25-D9512D195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BC75C-1796-4DA2-C417-DCDC4D5CA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F880-273C-4E0E-BD54-840DD3F9DCC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217BC-D76A-747D-5431-EE3E63C85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3F4FE-1FC9-87C4-35C1-1D3B790E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55F7-4781-4E8B-96C6-03420AA9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F39CF-82AB-B918-4F92-70DD93167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DA884-E0A6-2EC8-1BFA-DB2F6B5C4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A4549-6BC6-8CF9-AC07-66FD3FDC5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F880-273C-4E0E-BD54-840DD3F9DCC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952D1-D913-6B6E-4479-D53E0EA6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6177D-9E27-F10F-830E-6DC706E83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55F7-4781-4E8B-96C6-03420AA9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5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0CA83-26BF-0B3D-54B4-4802F05BD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78C04-1A16-87F8-D99A-95447FAC3B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64BEA4-7FD4-079E-B670-CBA51A482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A99E1-952B-8079-6061-BAE643E4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F880-273C-4E0E-BD54-840DD3F9DCC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6286-9C2F-1451-8865-588E8E1D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7CA7F-AE73-8889-FE31-6908F4B5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55F7-4781-4E8B-96C6-03420AA9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8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87AF-EF61-5B8A-C838-7F735E627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77106-5ED6-4C5F-787B-CC88AB9AC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CC6F3-38B3-3D68-23FC-8F9D6A05B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09C7C8-E583-E95E-75FF-0C8E3E3ED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78E9C-4DB2-5FB6-4A76-876D65A9E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127C61-2B6F-E44A-BB59-3948F8C1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F880-273C-4E0E-BD54-840DD3F9DCC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FA5A86-D41D-8E85-177F-93CDAC93A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38293F-0D39-4F9F-B85B-90E9FC1B9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55F7-4781-4E8B-96C6-03420AA9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0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30FE6-65C7-EB7C-CB49-FB9BDC5EC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F73-2DEF-1EAB-A191-8BB9457F0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F880-273C-4E0E-BD54-840DD3F9DCC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D9389A-BBA7-9ADF-7353-FCD34725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79CAE-9124-CA78-DB61-88B534AD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55F7-4781-4E8B-96C6-03420AA9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9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08AA61-2392-F16F-3B7E-2F7DF6624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F880-273C-4E0E-BD54-840DD3F9DCC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E151A4-E480-7B3F-F870-7B81D93F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FC669-52DD-A13E-14C5-89514E0C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55F7-4781-4E8B-96C6-03420AA9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7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B90A3-7465-DBA7-DA7F-F1E45EB62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833DF-B581-67F2-629C-34A947102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8AB2F-7363-F56A-61BE-CF510A9D7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130A1-B9C7-41DE-BFA3-CB42EA06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F880-273C-4E0E-BD54-840DD3F9DCC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6287D-1F57-0722-3A00-222E940F7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9612A-90A6-F280-23C0-E0E4BF4E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55F7-4781-4E8B-96C6-03420AA9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1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4826-5707-C42F-1007-E644570D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285995-313C-8C5E-C8FC-1B0E643FB6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6BABE-ED08-6016-5A4E-01487463B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E4845-A911-761E-41B2-DB85887BC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F880-273C-4E0E-BD54-840DD3F9DCC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74D28-A4A1-3F49-193E-B2DBA0FB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37571-C30C-9231-02B7-367B86B4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55F7-4781-4E8B-96C6-03420AA9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0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F356ED-5575-8F8E-2421-4044EE8A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CDB78-AE09-3A3F-F740-26FFBEAAD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DEF06-2BFD-FD67-68E1-9CDF74ACB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0F880-273C-4E0E-BD54-840DD3F9DCC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39287-4643-2497-1DE8-DDA67CA06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57D4C-B9BB-6024-F6BF-9F621F465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E55F7-4781-4E8B-96C6-03420AA9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chart" Target="../charts/chart1.xml"/><Relationship Id="rId5" Type="http://schemas.openxmlformats.org/officeDocument/2006/relationships/image" Target="../media/image6.png"/><Relationship Id="rId1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Abstract Blue HD Wallpaper | Background Image | 1920x1080">
            <a:extLst>
              <a:ext uri="{FF2B5EF4-FFF2-40B4-BE49-F238E27FC236}">
                <a16:creationId xmlns:a16="http://schemas.microsoft.com/office/drawing/2014/main" id="{5C3931FB-6DE1-B868-BADE-0737B74B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Slide Number Placeholder 1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1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30A2856-20BE-1F6A-5BE2-9206EE2C35F1}"/>
              </a:ext>
            </a:extLst>
          </p:cNvPr>
          <p:cNvSpPr txBox="1"/>
          <p:nvPr/>
        </p:nvSpPr>
        <p:spPr>
          <a:xfrm>
            <a:off x="6647570" y="4679310"/>
            <a:ext cx="470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o-LA" sz="200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ສະເໜີໂດຍ : ທ. </a:t>
            </a:r>
            <a:r>
              <a:rPr lang="lo-LA" sz="2000" b="1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ສາຍຄໍາ ພັນທະວົງ</a:t>
            </a:r>
          </a:p>
          <a:p>
            <a:pPr algn="r"/>
            <a:r>
              <a:rPr lang="lo-LA" sz="200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ຮອງຫົວໜ້າກົມອາຊີວະສຶກສາ</a:t>
            </a:r>
            <a:endParaRPr lang="en-US" sz="200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99CCCA9-7E57-9C33-500A-8F43F6832305}"/>
              </a:ext>
            </a:extLst>
          </p:cNvPr>
          <p:cNvSpPr txBox="1"/>
          <p:nvPr/>
        </p:nvSpPr>
        <p:spPr>
          <a:xfrm>
            <a:off x="616754" y="219148"/>
            <a:ext cx="10935960" cy="811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8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ກອງປະຊຸມຜູ້ບໍລິຫານອາຊີວະສຶກສາທົ່ວປະເທດ </a:t>
            </a:r>
            <a:r>
              <a:rPr lang="lo-LA" sz="18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ປະຈໍາສົກຮຽນ </a:t>
            </a:r>
            <a:r>
              <a:rPr lang="lo-LA" sz="24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2023-2024</a:t>
            </a:r>
            <a:endParaRPr lang="en-US" sz="18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8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ຄັ້ງວັນທີ </a:t>
            </a:r>
            <a:r>
              <a:rPr lang="lo-LA" sz="20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19-20</a:t>
            </a:r>
            <a:r>
              <a:rPr lang="lo-LA" sz="18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 ກັນຍາ </a:t>
            </a:r>
            <a:r>
              <a:rPr lang="lo-LA" sz="20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2024 </a:t>
            </a:r>
            <a:r>
              <a:rPr lang="lo-LA" sz="18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lo-LA" sz="18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ທີ່ວິທະຍາໄລເຕັກນິກ-ວິຊາຊີບການລົດໄຟ, ນະຄອນຫຼວງວຽງຈັນ</a:t>
            </a:r>
            <a:endParaRPr lang="en-US" sz="18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E14F196-891B-9B2A-E8DC-1C317DE40548}"/>
              </a:ext>
            </a:extLst>
          </p:cNvPr>
          <p:cNvSpPr txBox="1"/>
          <p:nvPr/>
        </p:nvSpPr>
        <p:spPr>
          <a:xfrm>
            <a:off x="0" y="2038957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anose="02020609040205080304" pitchFamily="49" charset="-128"/>
                <a:cs typeface="Phetsarath OT" panose="02000500000000020004" pitchFamily="2" charset="0"/>
              </a:rPr>
              <a:t>ປະເມີນຜົນສໍາເລັດການຈັດຕັ້ງປະຕິບັດ</a:t>
            </a:r>
            <a:endParaRPr lang="en-US" sz="3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algn="ctr"/>
            <a:r>
              <a:rPr lang="lo-LA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anose="02020609040205080304" pitchFamily="49" charset="-128"/>
                <a:cs typeface="Phetsarath OT" panose="02000500000000020004" pitchFamily="2" charset="0"/>
              </a:rPr>
              <a:t>ແຜນພັດທະນາອາຊີວະສຶກສາ </a:t>
            </a:r>
            <a:r>
              <a:rPr lang="lo-LA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anose="02020609040205080304" pitchFamily="49" charset="-128"/>
                <a:cs typeface="Calibri" panose="020F0502020204030204" pitchFamily="34" charset="0"/>
              </a:rPr>
              <a:t>5 </a:t>
            </a:r>
            <a:r>
              <a:rPr lang="lo-LA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anose="02020609040205080304" pitchFamily="49" charset="-128"/>
                <a:cs typeface="Phetsarath OT" panose="02000500000000020004" pitchFamily="2" charset="0"/>
              </a:rPr>
              <a:t>ປີ (</a:t>
            </a:r>
            <a:r>
              <a:rPr lang="lo-LA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anose="02020609040205080304" pitchFamily="49" charset="-128"/>
                <a:cs typeface="Calibri" panose="020F0502020204030204" pitchFamily="34" charset="0"/>
              </a:rPr>
              <a:t>2021-2025</a:t>
            </a:r>
            <a:r>
              <a:rPr lang="lo-LA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anose="02020609040205080304" pitchFamily="49" charset="-128"/>
                <a:cs typeface="Phetsarath OT" panose="02000500000000020004" pitchFamily="2" charset="0"/>
              </a:rPr>
              <a:t>) </a:t>
            </a:r>
            <a:endParaRPr lang="en-US" sz="3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algn="ctr"/>
            <a:r>
              <a:rPr lang="lo-LA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anose="02020609040205080304" pitchFamily="49" charset="-128"/>
                <a:cs typeface="Phetsarath OT" panose="02000500000000020004" pitchFamily="2" charset="0"/>
              </a:rPr>
              <a:t>ແລະ ຄາດຄະເນກໍານົດແຜນ   </a:t>
            </a:r>
            <a:r>
              <a:rPr lang="lo-LA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anose="02020609040205080304" pitchFamily="49" charset="-128"/>
                <a:cs typeface="Calibri" panose="020F0502020204030204" pitchFamily="34" charset="0"/>
              </a:rPr>
              <a:t>5</a:t>
            </a:r>
            <a:r>
              <a:rPr lang="lo-LA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anose="02020609040205080304" pitchFamily="49" charset="-128"/>
                <a:cs typeface="Phetsarath OT" panose="02000500000000020004" pitchFamily="2" charset="0"/>
              </a:rPr>
              <a:t> ປີ (</a:t>
            </a:r>
            <a:r>
              <a:rPr lang="lo-LA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anose="02020609040205080304" pitchFamily="49" charset="-128"/>
                <a:cs typeface="Calibri" panose="020F0502020204030204" pitchFamily="34" charset="0"/>
              </a:rPr>
              <a:t>2026-2030</a:t>
            </a:r>
            <a:r>
              <a:rPr lang="lo-LA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anose="02020609040205080304" pitchFamily="49" charset="-128"/>
                <a:cs typeface="Phetsarath OT" panose="02000500000000020004" pitchFamily="2" charset="0"/>
              </a:rPr>
              <a:t>)</a:t>
            </a:r>
            <a:endParaRPr lang="lo-LA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04A3F4B-B6B4-EBDC-5B76-AFE8BAE3E65F}"/>
              </a:ext>
            </a:extLst>
          </p:cNvPr>
          <p:cNvCxnSpPr/>
          <p:nvPr/>
        </p:nvCxnSpPr>
        <p:spPr>
          <a:xfrm>
            <a:off x="0" y="1197033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68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lide Number Placeholder 1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10</a:t>
            </a:fld>
            <a:endParaRPr lang="en-US" dirty="0">
              <a:solidFill>
                <a:srgbClr val="90C226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327785-8B70-74FF-7E2B-3879214B1053}"/>
              </a:ext>
            </a:extLst>
          </p:cNvPr>
          <p:cNvGrpSpPr/>
          <p:nvPr/>
        </p:nvGrpSpPr>
        <p:grpSpPr>
          <a:xfrm>
            <a:off x="2239126" y="304492"/>
            <a:ext cx="4405279" cy="834752"/>
            <a:chOff x="27941" y="98708"/>
            <a:chExt cx="4405279" cy="83475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403E8E1-F396-66A7-2768-210CAD7FC279}"/>
                </a:ext>
              </a:extLst>
            </p:cNvPr>
            <p:cNvSpPr/>
            <p:nvPr/>
          </p:nvSpPr>
          <p:spPr>
            <a:xfrm>
              <a:off x="144078" y="98708"/>
              <a:ext cx="920183" cy="83099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27A553-67B7-C233-D017-714B91F609BA}"/>
                </a:ext>
              </a:extLst>
            </p:cNvPr>
            <p:cNvSpPr txBox="1"/>
            <p:nvPr/>
          </p:nvSpPr>
          <p:spPr>
            <a:xfrm>
              <a:off x="27941" y="102463"/>
              <a:ext cx="1036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i="1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" panose="020B0604020104020204" pitchFamily="34" charset="0"/>
                </a:rPr>
                <a:t>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2ACC38-F6EF-1002-EA2C-2A1C11F11ABE}"/>
                </a:ext>
              </a:extLst>
            </p:cNvPr>
            <p:cNvSpPr txBox="1"/>
            <p:nvPr/>
          </p:nvSpPr>
          <p:spPr>
            <a:xfrm>
              <a:off x="1230283" y="196839"/>
              <a:ext cx="3202937" cy="6422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lo-LA" b="1">
                  <a:solidFill>
                    <a:schemeClr val="accent6">
                      <a:lumMod val="75000"/>
                    </a:schemeClr>
                  </a:solidFill>
                  <a:ea typeface="MS Mincho" panose="02020609040205080304" pitchFamily="49" charset="-128"/>
                  <a:cs typeface="Phetsarath OT" panose="02000500000000020004" pitchFamily="2" charset="0"/>
                </a:rPr>
                <a:t>ກໍານົດແຜນພັດທະນາໃນ 5​ ປີຕໍ່ໜ້າ</a:t>
              </a:r>
              <a:r>
                <a:rPr lang="en-US" b="1">
                  <a:solidFill>
                    <a:schemeClr val="accent6">
                      <a:lumMod val="75000"/>
                    </a:schemeClr>
                  </a:solidFill>
                  <a:ea typeface="MS Mincho" panose="02020609040205080304" pitchFamily="49" charset="-128"/>
                  <a:cs typeface="Phetsarath OT" panose="02000500000000020004" pitchFamily="2" charset="0"/>
                </a:rPr>
                <a:t>  </a:t>
              </a:r>
            </a:p>
            <a:p>
              <a:r>
                <a:rPr lang="en-US" b="1">
                  <a:solidFill>
                    <a:schemeClr val="accent6">
                      <a:lumMod val="75000"/>
                    </a:schemeClr>
                  </a:solidFill>
                  <a:ea typeface="MS Mincho" panose="02020609040205080304" pitchFamily="49" charset="-128"/>
                  <a:cs typeface="Phetsarath OT" panose="02000500000000020004" pitchFamily="2" charset="0"/>
                </a:rPr>
                <a:t>(2026-2030)</a:t>
              </a:r>
              <a:endParaRPr lang="lo-LA" b="1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  <a:cs typeface="Phetsarath OT" panose="02000500000000020004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727202B-C525-B657-99C5-2F2FD05D7126}"/>
              </a:ext>
            </a:extLst>
          </p:cNvPr>
          <p:cNvSpPr txBox="1"/>
          <p:nvPr/>
        </p:nvSpPr>
        <p:spPr>
          <a:xfrm>
            <a:off x="3212407" y="1297939"/>
            <a:ext cx="4045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b="1" i="1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  <a:cs typeface="Phetsarath OT" panose="02000500000000020004" pitchFamily="2" charset="0"/>
              </a:rPr>
              <a:t>ວິເຄາະສະພາບ ແລະ ຄວາມຈໍາເປັນ</a:t>
            </a:r>
          </a:p>
        </p:txBody>
      </p:sp>
      <p:pic>
        <p:nvPicPr>
          <p:cNvPr id="2054" name="Picture 6" descr="C.P Laos | Vientiane">
            <a:extLst>
              <a:ext uri="{FF2B5EF4-FFF2-40B4-BE49-F238E27FC236}">
                <a16:creationId xmlns:a16="http://schemas.microsoft.com/office/drawing/2014/main" id="{1E859123-59EF-8908-FAC7-B8DB2AB7C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79" y="2159175"/>
            <a:ext cx="1735215" cy="24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.P Laos | Vientiane">
            <a:extLst>
              <a:ext uri="{FF2B5EF4-FFF2-40B4-BE49-F238E27FC236}">
                <a16:creationId xmlns:a16="http://schemas.microsoft.com/office/drawing/2014/main" id="{5A77EFEF-3866-0C45-F6E1-714B4492C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874" y="883854"/>
            <a:ext cx="1801620" cy="25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bstract Blue HD Wallpaper | Background Image | 1920x1080">
            <a:extLst>
              <a:ext uri="{FF2B5EF4-FFF2-40B4-BE49-F238E27FC236}">
                <a16:creationId xmlns:a16="http://schemas.microsoft.com/office/drawing/2014/main" id="{6AFC6B35-6745-62E5-138A-79A79DDDD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2" r="20604"/>
          <a:stretch/>
        </p:blipFill>
        <p:spPr bwMode="auto">
          <a:xfrm>
            <a:off x="-167640" y="0"/>
            <a:ext cx="2045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FF8B35-8764-36E0-B823-2AF5F1BFD429}"/>
              </a:ext>
            </a:extLst>
          </p:cNvPr>
          <p:cNvSpPr txBox="1"/>
          <p:nvPr/>
        </p:nvSpPr>
        <p:spPr>
          <a:xfrm>
            <a:off x="-23511" y="579548"/>
            <a:ext cx="1728216" cy="13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ກອງປະຊຸມຜູ້ບໍລິຫານ</a:t>
            </a:r>
            <a:endParaRPr lang="en-US" sz="12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ອາຊີວະສຶກສາທົ່ວປະເທດ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ປະຈໍາສົກຮຽນ </a:t>
            </a: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2023-2024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ຄັ້ງວັນທີ </a:t>
            </a:r>
            <a:r>
              <a:rPr lang="lo-LA" sz="11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19-20</a:t>
            </a: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 ກັນຍາ </a:t>
            </a:r>
            <a:r>
              <a:rPr lang="lo-LA" sz="11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2024 </a:t>
            </a:r>
            <a:endParaRPr lang="lo-LA" sz="1100" b="1" kern="100">
              <a:solidFill>
                <a:schemeClr val="bg1"/>
              </a:solidFill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ທີ່ວິທະຍາໄລເຕັກນິກການລົດໄຟ, ນະຄອນຫຼວງວຽງຈັນ</a:t>
            </a:r>
            <a:endParaRPr lang="en-US" sz="11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517386-86B6-B196-9E39-266F1A5283D1}"/>
              </a:ext>
            </a:extLst>
          </p:cNvPr>
          <p:cNvSpPr txBox="1"/>
          <p:nvPr/>
        </p:nvSpPr>
        <p:spPr>
          <a:xfrm>
            <a:off x="0" y="4417661"/>
            <a:ext cx="1728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ປະເມີນຜົນສໍາເລັດການຈັດຕັ້ງປະຕິບັດແຜນ ພັດທະນາອາຊີວະສຶກສາ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5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ປີ (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2021-2025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) </a:t>
            </a:r>
            <a:endParaRPr lang="en-US" sz="1400" b="1">
              <a:solidFill>
                <a:schemeClr val="accent4">
                  <a:lumMod val="20000"/>
                  <a:lumOff val="80000"/>
                </a:schemeClr>
              </a:solidFill>
              <a:effectLst/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algn="ctr"/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ແລະ ຄາດຄະເນກໍານົດແຜນ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5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 ປີ (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2026-2030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)</a:t>
            </a:r>
            <a:endParaRPr lang="lo-LA" sz="2800" b="1">
              <a:solidFill>
                <a:schemeClr val="accent4">
                  <a:lumMod val="20000"/>
                  <a:lumOff val="80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EF94DA-8A4B-52A9-505C-EBEC1C0C6B59}"/>
              </a:ext>
            </a:extLst>
          </p:cNvPr>
          <p:cNvGrpSpPr/>
          <p:nvPr/>
        </p:nvGrpSpPr>
        <p:grpSpPr>
          <a:xfrm>
            <a:off x="3806326" y="3884453"/>
            <a:ext cx="4156199" cy="2318009"/>
            <a:chOff x="2488205" y="2193456"/>
            <a:chExt cx="4156199" cy="2318009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15B56F1-0DDD-A924-8875-7B5C7B6584E8}"/>
                </a:ext>
              </a:extLst>
            </p:cNvPr>
            <p:cNvSpPr/>
            <p:nvPr/>
          </p:nvSpPr>
          <p:spPr>
            <a:xfrm>
              <a:off x="2488205" y="2898454"/>
              <a:ext cx="4132291" cy="635259"/>
            </a:xfrm>
            <a:prstGeom prst="roundRect">
              <a:avLst>
                <a:gd name="adj" fmla="val 3671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BD626D2-7F90-07E3-8834-27FD1DAD69F6}"/>
                </a:ext>
              </a:extLst>
            </p:cNvPr>
            <p:cNvSpPr/>
            <p:nvPr/>
          </p:nvSpPr>
          <p:spPr>
            <a:xfrm>
              <a:off x="2488205" y="2193456"/>
              <a:ext cx="4132291" cy="635259"/>
            </a:xfrm>
            <a:prstGeom prst="roundRect">
              <a:avLst>
                <a:gd name="adj" fmla="val 3671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733CBFA-B943-CEC9-EB25-7C58E63DE9C2}"/>
                </a:ext>
              </a:extLst>
            </p:cNvPr>
            <p:cNvSpPr/>
            <p:nvPr/>
          </p:nvSpPr>
          <p:spPr>
            <a:xfrm>
              <a:off x="2757285" y="2288008"/>
              <a:ext cx="3887119" cy="44627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lo-LA" sz="2300" b="1" dirty="0">
                  <a:latin typeface="Phetsarath OT" panose="02000500000000020004" pitchFamily="2" charset="0"/>
                  <a:cs typeface="Phetsarath OT" panose="02000500000000020004" pitchFamily="2" charset="0"/>
                </a:rPr>
                <a:t>ຄວາມເຊື່ອໝັ້ນຂອງຜູ້ຮຽນ</a:t>
              </a:r>
              <a:endParaRPr lang="en-US" sz="2300" b="1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67D9AC7-8FC3-0CC8-01F0-EDA473B24718}"/>
                </a:ext>
              </a:extLst>
            </p:cNvPr>
            <p:cNvSpPr/>
            <p:nvPr/>
          </p:nvSpPr>
          <p:spPr>
            <a:xfrm>
              <a:off x="2757285" y="3010493"/>
              <a:ext cx="3887119" cy="44627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lo-LA" sz="2300" b="1" dirty="0">
                  <a:latin typeface="Phetsarath OT" panose="02000500000000020004" pitchFamily="2" charset="0"/>
                  <a:cs typeface="Phetsarath OT" panose="02000500000000020004" pitchFamily="2" charset="0"/>
                </a:rPr>
                <a:t>ການຈ້າງງານ ທີ່ເປັນທໍາ</a:t>
              </a:r>
              <a:endParaRPr lang="en-US" sz="2300" b="1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BC777BE-34DD-642F-A375-D475E64854A4}"/>
                </a:ext>
              </a:extLst>
            </p:cNvPr>
            <p:cNvSpPr/>
            <p:nvPr/>
          </p:nvSpPr>
          <p:spPr>
            <a:xfrm>
              <a:off x="2488205" y="3635783"/>
              <a:ext cx="4132291" cy="635259"/>
            </a:xfrm>
            <a:prstGeom prst="roundRect">
              <a:avLst>
                <a:gd name="adj" fmla="val 3671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F61332A-D0D8-D488-1098-7C2906D6EA00}"/>
                </a:ext>
              </a:extLst>
            </p:cNvPr>
            <p:cNvSpPr/>
            <p:nvPr/>
          </p:nvSpPr>
          <p:spPr>
            <a:xfrm>
              <a:off x="2757285" y="3711246"/>
              <a:ext cx="3887119" cy="800219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lo-LA" sz="2300" b="1" dirty="0">
                  <a:latin typeface="Phetsarath OT" panose="02000500000000020004" pitchFamily="2" charset="0"/>
                  <a:cs typeface="Phetsarath OT" panose="02000500000000020004" pitchFamily="2" charset="0"/>
                </a:rPr>
                <a:t>ຂໍ້ມູນການລົງທຶນພາຍໃນ ແລະ ຕ່າງປະເທດ</a:t>
              </a:r>
              <a:endParaRPr lang="en-US" sz="2300" b="1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0B4A0AC-E9BD-7F9D-0DB0-8CA2539E277C}"/>
              </a:ext>
            </a:extLst>
          </p:cNvPr>
          <p:cNvSpPr/>
          <p:nvPr/>
        </p:nvSpPr>
        <p:spPr>
          <a:xfrm>
            <a:off x="3806326" y="1733589"/>
            <a:ext cx="4132291" cy="635259"/>
          </a:xfrm>
          <a:prstGeom prst="roundRect">
            <a:avLst>
              <a:gd name="adj" fmla="val 3671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58D5E2-B7FE-CDAD-E84A-F0CCB9A38669}"/>
              </a:ext>
            </a:extLst>
          </p:cNvPr>
          <p:cNvSpPr/>
          <p:nvPr/>
        </p:nvSpPr>
        <p:spPr>
          <a:xfrm>
            <a:off x="4075406" y="1828141"/>
            <a:ext cx="3887119" cy="44627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lo-LA" sz="23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ຄຸນນະພາບຂອງກໍາລັງແຮງງານ</a:t>
            </a:r>
            <a:endParaRPr lang="en-US" sz="23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4982F22-3878-37FD-3B92-599FE01D39EE}"/>
              </a:ext>
            </a:extLst>
          </p:cNvPr>
          <p:cNvSpPr/>
          <p:nvPr/>
        </p:nvSpPr>
        <p:spPr>
          <a:xfrm>
            <a:off x="3806326" y="2452891"/>
            <a:ext cx="4132291" cy="635259"/>
          </a:xfrm>
          <a:prstGeom prst="roundRect">
            <a:avLst>
              <a:gd name="adj" fmla="val 3671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AE2C92-1DB8-E2BC-F48E-5FA851FF7630}"/>
              </a:ext>
            </a:extLst>
          </p:cNvPr>
          <p:cNvSpPr/>
          <p:nvPr/>
        </p:nvSpPr>
        <p:spPr>
          <a:xfrm>
            <a:off x="4075406" y="2547443"/>
            <a:ext cx="3887119" cy="44627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lo-LA" sz="23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ການໂຄສະນາ ສະໜອງຂໍ້ມູນ</a:t>
            </a:r>
            <a:endParaRPr lang="en-US" sz="23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6759CC2-B223-1F29-3FB2-C5D53E14047B}"/>
              </a:ext>
            </a:extLst>
          </p:cNvPr>
          <p:cNvSpPr/>
          <p:nvPr/>
        </p:nvSpPr>
        <p:spPr>
          <a:xfrm>
            <a:off x="3806326" y="3172129"/>
            <a:ext cx="4132291" cy="635259"/>
          </a:xfrm>
          <a:prstGeom prst="roundRect">
            <a:avLst>
              <a:gd name="adj" fmla="val 3671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B2D435-D20B-C543-55E9-37B9F7C66750}"/>
              </a:ext>
            </a:extLst>
          </p:cNvPr>
          <p:cNvSpPr/>
          <p:nvPr/>
        </p:nvSpPr>
        <p:spPr>
          <a:xfrm>
            <a:off x="4075406" y="3266681"/>
            <a:ext cx="3887119" cy="44627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lo-LA" sz="23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ຄວາມເຂົ້າໃຈຂອງສັງຄົມ</a:t>
            </a:r>
            <a:endParaRPr lang="en-US" sz="23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B1C5516-E9BD-D045-36F9-5BD1E37D29D0}"/>
              </a:ext>
            </a:extLst>
          </p:cNvPr>
          <p:cNvSpPr/>
          <p:nvPr/>
        </p:nvSpPr>
        <p:spPr>
          <a:xfrm>
            <a:off x="3226460" y="1828141"/>
            <a:ext cx="457200" cy="457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F27A845-FD6C-1B7B-A796-6FD502345758}"/>
              </a:ext>
            </a:extLst>
          </p:cNvPr>
          <p:cNvSpPr/>
          <p:nvPr/>
        </p:nvSpPr>
        <p:spPr>
          <a:xfrm>
            <a:off x="3226460" y="2510116"/>
            <a:ext cx="457200" cy="457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D0CB956-4124-A9F9-FC7B-5117717630EF}"/>
              </a:ext>
            </a:extLst>
          </p:cNvPr>
          <p:cNvSpPr/>
          <p:nvPr/>
        </p:nvSpPr>
        <p:spPr>
          <a:xfrm>
            <a:off x="3226460" y="3230976"/>
            <a:ext cx="457200" cy="457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801AFC7-EEFD-680F-47A1-E2402B877684}"/>
              </a:ext>
            </a:extLst>
          </p:cNvPr>
          <p:cNvSpPr/>
          <p:nvPr/>
        </p:nvSpPr>
        <p:spPr>
          <a:xfrm>
            <a:off x="3226460" y="3945644"/>
            <a:ext cx="457200" cy="457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380CB33-197A-7D43-C4AB-70A634B5CFF2}"/>
              </a:ext>
            </a:extLst>
          </p:cNvPr>
          <p:cNvSpPr/>
          <p:nvPr/>
        </p:nvSpPr>
        <p:spPr>
          <a:xfrm>
            <a:off x="3226460" y="4634181"/>
            <a:ext cx="457200" cy="457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412C300-D3E1-94F7-3514-B3683931A482}"/>
              </a:ext>
            </a:extLst>
          </p:cNvPr>
          <p:cNvSpPr/>
          <p:nvPr/>
        </p:nvSpPr>
        <p:spPr>
          <a:xfrm>
            <a:off x="3226460" y="5402243"/>
            <a:ext cx="457200" cy="457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29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>
            <a:extLst>
              <a:ext uri="{FF2B5EF4-FFF2-40B4-BE49-F238E27FC236}">
                <a16:creationId xmlns:a16="http://schemas.microsoft.com/office/drawing/2014/main" id="{9EB0EF09-BDA9-F581-2848-C94B63B0299F}"/>
              </a:ext>
            </a:extLst>
          </p:cNvPr>
          <p:cNvSpPr/>
          <p:nvPr/>
        </p:nvSpPr>
        <p:spPr>
          <a:xfrm rot="5400000">
            <a:off x="4835522" y="-1236830"/>
            <a:ext cx="4607840" cy="9471131"/>
          </a:xfrm>
          <a:prstGeom prst="trapezoid">
            <a:avLst>
              <a:gd name="adj" fmla="val 8396"/>
            </a:avLst>
          </a:prstGeom>
          <a:gradFill>
            <a:gsLst>
              <a:gs pos="65000">
                <a:srgbClr val="D9EAD1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Slide Number Placeholder 1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11</a:t>
            </a:fld>
            <a:endParaRPr lang="en-US" dirty="0">
              <a:solidFill>
                <a:srgbClr val="90C226"/>
              </a:solidFill>
            </a:endParaRPr>
          </a:p>
        </p:txBody>
      </p:sp>
      <p:pic>
        <p:nvPicPr>
          <p:cNvPr id="2" name="Picture 1" descr="Abstract Blue HD Wallpaper | Background Image | 1920x1080">
            <a:extLst>
              <a:ext uri="{FF2B5EF4-FFF2-40B4-BE49-F238E27FC236}">
                <a16:creationId xmlns:a16="http://schemas.microsoft.com/office/drawing/2014/main" id="{5E6FEB24-639D-5DA1-79F1-0B6334DBB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2" r="20604"/>
          <a:stretch/>
        </p:blipFill>
        <p:spPr bwMode="auto">
          <a:xfrm>
            <a:off x="-167640" y="0"/>
            <a:ext cx="2045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60E089-4AC2-95CD-5752-02F87D848965}"/>
              </a:ext>
            </a:extLst>
          </p:cNvPr>
          <p:cNvSpPr txBox="1"/>
          <p:nvPr/>
        </p:nvSpPr>
        <p:spPr>
          <a:xfrm>
            <a:off x="-23511" y="579548"/>
            <a:ext cx="1728216" cy="13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ກອງປະຊຸມຜູ້ບໍລິຫານ</a:t>
            </a:r>
            <a:endParaRPr lang="en-US" sz="12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ອາຊີວະສຶກສາທົ່ວປະເທດ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ປະຈໍາສົກຮຽນ </a:t>
            </a: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2023-2024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ຄັ້ງວັນທີ </a:t>
            </a:r>
            <a:r>
              <a:rPr lang="lo-LA" sz="11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19-20</a:t>
            </a: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 ກັນຍາ </a:t>
            </a:r>
            <a:r>
              <a:rPr lang="lo-LA" sz="11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2024 </a:t>
            </a:r>
            <a:endParaRPr lang="lo-LA" sz="1100" b="1" kern="100">
              <a:solidFill>
                <a:schemeClr val="bg1"/>
              </a:solidFill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ທີ່ວິທະຍາໄລເຕັກນິກການລົດໄຟ, ນະຄອນຫຼວງວຽງຈັນ</a:t>
            </a:r>
            <a:endParaRPr lang="en-US" sz="11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B8BD71-A139-373D-5890-C645EFFD0D89}"/>
              </a:ext>
            </a:extLst>
          </p:cNvPr>
          <p:cNvSpPr txBox="1"/>
          <p:nvPr/>
        </p:nvSpPr>
        <p:spPr>
          <a:xfrm>
            <a:off x="0" y="4417661"/>
            <a:ext cx="1728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ປະເມີນຜົນສໍາເລັດການຈັດຕັ້ງປະຕິບັດແຜນ ພັດທະນາອາຊີວະສຶກສາ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5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ປີ (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2021-2025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) </a:t>
            </a:r>
            <a:endParaRPr lang="en-US" sz="1400" b="1">
              <a:solidFill>
                <a:schemeClr val="accent4">
                  <a:lumMod val="20000"/>
                  <a:lumOff val="80000"/>
                </a:schemeClr>
              </a:solidFill>
              <a:effectLst/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algn="ctr"/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ແລະ ຄາດຄະເນກໍານົດແຜນ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5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 ປີ (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2026-2030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)</a:t>
            </a:r>
            <a:endParaRPr lang="lo-LA" sz="2800" b="1">
              <a:solidFill>
                <a:schemeClr val="accent4">
                  <a:lumMod val="20000"/>
                  <a:lumOff val="80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072" name="TextBox 3071">
            <a:extLst>
              <a:ext uri="{FF2B5EF4-FFF2-40B4-BE49-F238E27FC236}">
                <a16:creationId xmlns:a16="http://schemas.microsoft.com/office/drawing/2014/main" id="{CDDF542D-65C0-14A5-9D07-3F2D34560542}"/>
              </a:ext>
            </a:extLst>
          </p:cNvPr>
          <p:cNvSpPr txBox="1"/>
          <p:nvPr/>
        </p:nvSpPr>
        <p:spPr>
          <a:xfrm rot="5400000">
            <a:off x="4944926" y="-2728551"/>
            <a:ext cx="553998" cy="6368640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lo-LA" sz="2400" b="1" dirty="0">
                <a:solidFill>
                  <a:schemeClr val="accent6">
                    <a:lumMod val="75000"/>
                  </a:schemeClr>
                </a:solidFill>
                <a:latin typeface="Phetsarath OT" panose="02000500000000020004" pitchFamily="2" charset="0"/>
                <a:ea typeface="MS Mincho" panose="02020609040205080304" pitchFamily="49" charset="-128"/>
                <a:cs typeface="Phetsarath OT" panose="02000500000000020004" pitchFamily="2" charset="0"/>
              </a:rPr>
              <a:t>ນະໂຍບາຍຂອງລັດກ່ຽວກັບວຽກງານອາຊີວະສຶກສາ</a:t>
            </a:r>
            <a:endParaRPr lang="lo-LA" sz="4400" b="1" dirty="0">
              <a:solidFill>
                <a:schemeClr val="accent6">
                  <a:lumMod val="75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1D84CC5-52F6-7342-0ABB-F1F573532DBC}"/>
              </a:ext>
            </a:extLst>
          </p:cNvPr>
          <p:cNvGrpSpPr/>
          <p:nvPr/>
        </p:nvGrpSpPr>
        <p:grpSpPr>
          <a:xfrm>
            <a:off x="3251371" y="1633913"/>
            <a:ext cx="8625440" cy="3956275"/>
            <a:chOff x="3702475" y="1938713"/>
            <a:chExt cx="7896576" cy="395627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04D98A4-090C-32E9-E5D4-5D19204995A5}"/>
                </a:ext>
              </a:extLst>
            </p:cNvPr>
            <p:cNvSpPr/>
            <p:nvPr/>
          </p:nvSpPr>
          <p:spPr>
            <a:xfrm>
              <a:off x="4225381" y="2355558"/>
              <a:ext cx="7128419" cy="353943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r>
                <a:rPr lang="lo-LA" sz="3200" b="1" dirty="0">
                  <a:latin typeface="Phetsarath OT" panose="02000500000000020004" pitchFamily="2" charset="0"/>
                  <a:cs typeface="Phetsarath OT" panose="02000500000000020004" pitchFamily="2" charset="0"/>
                </a:rPr>
                <a:t>ລັດ ຊຸກຍູ້ ແລະ ເປີດກວ້າງ ໃຫ້ບຸກຄົນ, ນິຕິບຸກຄົນ ຫຼື ການຈັດຕັ້ງ, ຫົວໜ່ວຍແຮງງານ </a:t>
              </a:r>
            </a:p>
            <a:p>
              <a:r>
                <a:rPr lang="lo-LA" sz="3200" b="1" dirty="0">
                  <a:latin typeface="Phetsarath OT" panose="02000500000000020004" pitchFamily="2" charset="0"/>
                  <a:cs typeface="Phetsarath OT" panose="02000500000000020004" pitchFamily="2" charset="0"/>
                </a:rPr>
                <a:t>ທັງພາຍໃນ ແລະ ຕ່າງປະເທດ ມີສ່ວນຮ່ວມ</a:t>
              </a:r>
            </a:p>
            <a:p>
              <a:r>
                <a:rPr lang="lo-LA" sz="3200" b="1" dirty="0">
                  <a:latin typeface="Phetsarath OT" panose="02000500000000020004" pitchFamily="2" charset="0"/>
                  <a:cs typeface="Phetsarath OT" panose="02000500000000020004" pitchFamily="2" charset="0"/>
                </a:rPr>
                <a:t>ເຂົ້າໃນການພັດທະນາວຽກງານອາຊີວະສຶກສາ</a:t>
              </a:r>
            </a:p>
          </p:txBody>
        </p:sp>
        <p:grpSp>
          <p:nvGrpSpPr>
            <p:cNvPr id="3101" name="Group 3100">
              <a:extLst>
                <a:ext uri="{FF2B5EF4-FFF2-40B4-BE49-F238E27FC236}">
                  <a16:creationId xmlns:a16="http://schemas.microsoft.com/office/drawing/2014/main" id="{CD729D1C-9F59-1CE7-A7AF-B0C40C5AE5DD}"/>
                </a:ext>
              </a:extLst>
            </p:cNvPr>
            <p:cNvGrpSpPr/>
            <p:nvPr/>
          </p:nvGrpSpPr>
          <p:grpSpPr>
            <a:xfrm>
              <a:off x="3702475" y="1938713"/>
              <a:ext cx="493806" cy="573398"/>
              <a:chOff x="3678345" y="1380309"/>
              <a:chExt cx="493806" cy="573398"/>
            </a:xfrm>
          </p:grpSpPr>
          <p:grpSp>
            <p:nvGrpSpPr>
              <p:cNvPr id="3097" name="Group 3096">
                <a:extLst>
                  <a:ext uri="{FF2B5EF4-FFF2-40B4-BE49-F238E27FC236}">
                    <a16:creationId xmlns:a16="http://schemas.microsoft.com/office/drawing/2014/main" id="{DDAC85C3-D8FE-60E6-72F9-63F95974F9FC}"/>
                  </a:ext>
                </a:extLst>
              </p:cNvPr>
              <p:cNvGrpSpPr/>
              <p:nvPr/>
            </p:nvGrpSpPr>
            <p:grpSpPr>
              <a:xfrm>
                <a:off x="3678345" y="1380309"/>
                <a:ext cx="284055" cy="573398"/>
                <a:chOff x="3678345" y="1380309"/>
                <a:chExt cx="284055" cy="573398"/>
              </a:xfrm>
            </p:grpSpPr>
            <p:sp>
              <p:nvSpPr>
                <p:cNvPr id="3095" name="Partial Circle 3094">
                  <a:extLst>
                    <a:ext uri="{FF2B5EF4-FFF2-40B4-BE49-F238E27FC236}">
                      <a16:creationId xmlns:a16="http://schemas.microsoft.com/office/drawing/2014/main" id="{C9D938D4-897D-6A15-F92C-6DAC81ABF7B3}"/>
                    </a:ext>
                  </a:extLst>
                </p:cNvPr>
                <p:cNvSpPr/>
                <p:nvPr/>
              </p:nvSpPr>
              <p:spPr>
                <a:xfrm>
                  <a:off x="3678345" y="1380309"/>
                  <a:ext cx="284055" cy="573398"/>
                </a:xfrm>
                <a:prstGeom prst="pi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96" name="Oval 3095">
                  <a:extLst>
                    <a:ext uri="{FF2B5EF4-FFF2-40B4-BE49-F238E27FC236}">
                      <a16:creationId xmlns:a16="http://schemas.microsoft.com/office/drawing/2014/main" id="{511FBF00-B617-FA07-CF1D-809209A0B15E}"/>
                    </a:ext>
                  </a:extLst>
                </p:cNvPr>
                <p:cNvSpPr/>
                <p:nvPr/>
              </p:nvSpPr>
              <p:spPr>
                <a:xfrm>
                  <a:off x="3781749" y="1583871"/>
                  <a:ext cx="180651" cy="27758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98" name="Group 3097">
                <a:extLst>
                  <a:ext uri="{FF2B5EF4-FFF2-40B4-BE49-F238E27FC236}">
                    <a16:creationId xmlns:a16="http://schemas.microsoft.com/office/drawing/2014/main" id="{732A1387-7EE6-6A1D-B1D9-487DA63940EF}"/>
                  </a:ext>
                </a:extLst>
              </p:cNvPr>
              <p:cNvGrpSpPr/>
              <p:nvPr/>
            </p:nvGrpSpPr>
            <p:grpSpPr>
              <a:xfrm>
                <a:off x="3888096" y="1380309"/>
                <a:ext cx="284055" cy="573398"/>
                <a:chOff x="3678345" y="1380309"/>
                <a:chExt cx="284055" cy="573398"/>
              </a:xfrm>
            </p:grpSpPr>
            <p:sp>
              <p:nvSpPr>
                <p:cNvPr id="3099" name="Partial Circle 3098">
                  <a:extLst>
                    <a:ext uri="{FF2B5EF4-FFF2-40B4-BE49-F238E27FC236}">
                      <a16:creationId xmlns:a16="http://schemas.microsoft.com/office/drawing/2014/main" id="{C55DD699-B648-E4A7-318E-51C08DF1F275}"/>
                    </a:ext>
                  </a:extLst>
                </p:cNvPr>
                <p:cNvSpPr/>
                <p:nvPr/>
              </p:nvSpPr>
              <p:spPr>
                <a:xfrm>
                  <a:off x="3678345" y="1380309"/>
                  <a:ext cx="284055" cy="573398"/>
                </a:xfrm>
                <a:prstGeom prst="pi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00" name="Oval 3099">
                  <a:extLst>
                    <a:ext uri="{FF2B5EF4-FFF2-40B4-BE49-F238E27FC236}">
                      <a16:creationId xmlns:a16="http://schemas.microsoft.com/office/drawing/2014/main" id="{8FD0EADE-D60B-879B-4C4D-1921959FBE6C}"/>
                    </a:ext>
                  </a:extLst>
                </p:cNvPr>
                <p:cNvSpPr/>
                <p:nvPr/>
              </p:nvSpPr>
              <p:spPr>
                <a:xfrm>
                  <a:off x="3781749" y="1583871"/>
                  <a:ext cx="180651" cy="27758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02" name="Group 3101">
              <a:extLst>
                <a:ext uri="{FF2B5EF4-FFF2-40B4-BE49-F238E27FC236}">
                  <a16:creationId xmlns:a16="http://schemas.microsoft.com/office/drawing/2014/main" id="{D278187C-7198-2262-B867-64732E0E3CCD}"/>
                </a:ext>
              </a:extLst>
            </p:cNvPr>
            <p:cNvGrpSpPr/>
            <p:nvPr/>
          </p:nvGrpSpPr>
          <p:grpSpPr>
            <a:xfrm rot="10800000">
              <a:off x="11095732" y="3865133"/>
              <a:ext cx="503319" cy="573398"/>
              <a:chOff x="3459546" y="1380309"/>
              <a:chExt cx="503319" cy="573398"/>
            </a:xfrm>
          </p:grpSpPr>
          <p:grpSp>
            <p:nvGrpSpPr>
              <p:cNvPr id="3103" name="Group 3102">
                <a:extLst>
                  <a:ext uri="{FF2B5EF4-FFF2-40B4-BE49-F238E27FC236}">
                    <a16:creationId xmlns:a16="http://schemas.microsoft.com/office/drawing/2014/main" id="{E9035AD3-786A-1FF9-1709-03CFE66BBA66}"/>
                  </a:ext>
                </a:extLst>
              </p:cNvPr>
              <p:cNvGrpSpPr/>
              <p:nvPr/>
            </p:nvGrpSpPr>
            <p:grpSpPr>
              <a:xfrm>
                <a:off x="3459546" y="1380309"/>
                <a:ext cx="502854" cy="573398"/>
                <a:chOff x="3459546" y="1380309"/>
                <a:chExt cx="502854" cy="573398"/>
              </a:xfrm>
            </p:grpSpPr>
            <p:sp>
              <p:nvSpPr>
                <p:cNvPr id="196" name="Partial Circle 195">
                  <a:extLst>
                    <a:ext uri="{FF2B5EF4-FFF2-40B4-BE49-F238E27FC236}">
                      <a16:creationId xmlns:a16="http://schemas.microsoft.com/office/drawing/2014/main" id="{B992071A-2C82-845F-861E-2BCA569102C7}"/>
                    </a:ext>
                  </a:extLst>
                </p:cNvPr>
                <p:cNvSpPr/>
                <p:nvPr/>
              </p:nvSpPr>
              <p:spPr>
                <a:xfrm>
                  <a:off x="3459546" y="1380309"/>
                  <a:ext cx="284055" cy="573398"/>
                </a:xfrm>
                <a:prstGeom prst="pi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3D6DD15A-C279-5370-C534-7C9046D4DE7D}"/>
                    </a:ext>
                  </a:extLst>
                </p:cNvPr>
                <p:cNvSpPr/>
                <p:nvPr/>
              </p:nvSpPr>
              <p:spPr>
                <a:xfrm>
                  <a:off x="3781749" y="1583871"/>
                  <a:ext cx="180651" cy="27758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26948D08-BA87-4EA6-3E46-E6394E4C815F}"/>
                  </a:ext>
                </a:extLst>
              </p:cNvPr>
              <p:cNvGrpSpPr/>
              <p:nvPr/>
            </p:nvGrpSpPr>
            <p:grpSpPr>
              <a:xfrm>
                <a:off x="3572931" y="1380309"/>
                <a:ext cx="389934" cy="573398"/>
                <a:chOff x="3363180" y="1380309"/>
                <a:chExt cx="389934" cy="573398"/>
              </a:xfrm>
            </p:grpSpPr>
            <p:sp>
              <p:nvSpPr>
                <p:cNvPr id="193" name="Partial Circle 192">
                  <a:extLst>
                    <a:ext uri="{FF2B5EF4-FFF2-40B4-BE49-F238E27FC236}">
                      <a16:creationId xmlns:a16="http://schemas.microsoft.com/office/drawing/2014/main" id="{D10539CC-A476-A227-5B56-D6D8B764A90A}"/>
                    </a:ext>
                  </a:extLst>
                </p:cNvPr>
                <p:cNvSpPr/>
                <p:nvPr/>
              </p:nvSpPr>
              <p:spPr>
                <a:xfrm>
                  <a:off x="3469059" y="1380309"/>
                  <a:ext cx="284055" cy="573398"/>
                </a:xfrm>
                <a:prstGeom prst="pi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4E6BC331-0812-A436-5221-2B02E4583B0F}"/>
                    </a:ext>
                  </a:extLst>
                </p:cNvPr>
                <p:cNvSpPr/>
                <p:nvPr/>
              </p:nvSpPr>
              <p:spPr>
                <a:xfrm>
                  <a:off x="3363180" y="1583871"/>
                  <a:ext cx="180651" cy="27758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9C96AB92-43F4-8D28-EFB0-2AA32E8A223D}"/>
                </a:ext>
              </a:extLst>
            </p:cNvPr>
            <p:cNvCxnSpPr/>
            <p:nvPr/>
          </p:nvCxnSpPr>
          <p:spPr>
            <a:xfrm>
              <a:off x="8835030" y="3791712"/>
              <a:ext cx="2170971" cy="0"/>
            </a:xfrm>
            <a:prstGeom prst="line">
              <a:avLst/>
            </a:prstGeom>
            <a:ln w="3492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CDC4CD35-7A01-D5BD-3E68-B67EF83A145A}"/>
              </a:ext>
            </a:extLst>
          </p:cNvPr>
          <p:cNvSpPr txBox="1"/>
          <p:nvPr/>
        </p:nvSpPr>
        <p:spPr>
          <a:xfrm rot="5400000">
            <a:off x="5078220" y="-2123583"/>
            <a:ext cx="461665" cy="5810350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r>
              <a:rPr lang="lo-LA">
                <a:solidFill>
                  <a:schemeClr val="accent6">
                    <a:lumMod val="75000"/>
                  </a:schemeClr>
                </a:solidFill>
                <a:latin typeface="Phetsarath OT" panose="02000500000000020004" pitchFamily="2" charset="0"/>
                <a:ea typeface="MS Mincho" panose="02020609040205080304" pitchFamily="49" charset="-128"/>
                <a:cs typeface="Phetsarath OT" panose="02000500000000020004" pitchFamily="2" charset="0"/>
              </a:rPr>
              <a:t>ກົດໝາຍວ່າດ້ວຍ ອາຊີວະສຶກສາ ສະບັບປັບປຸງ 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  <a:cs typeface="Phetsarath OT" panose="02000500000000020004" pitchFamily="2" charset="0"/>
              </a:rPr>
              <a:t>2019</a:t>
            </a:r>
            <a:endParaRPr lang="lo-LA" sz="3600">
              <a:solidFill>
                <a:schemeClr val="accent6">
                  <a:lumMod val="75000"/>
                </a:schemeClr>
              </a:solidFill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53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: Rounded Corners 4106">
            <a:extLst>
              <a:ext uri="{FF2B5EF4-FFF2-40B4-BE49-F238E27FC236}">
                <a16:creationId xmlns:a16="http://schemas.microsoft.com/office/drawing/2014/main" id="{C7DD9A8A-1E5A-8002-8A56-1862743837D5}"/>
              </a:ext>
            </a:extLst>
          </p:cNvPr>
          <p:cNvSpPr/>
          <p:nvPr/>
        </p:nvSpPr>
        <p:spPr>
          <a:xfrm>
            <a:off x="6096000" y="5033751"/>
            <a:ext cx="5224490" cy="923330"/>
          </a:xfrm>
          <a:prstGeom prst="roundRect">
            <a:avLst/>
          </a:prstGeom>
          <a:gradFill flip="none" rotWithShape="1">
            <a:gsLst>
              <a:gs pos="1000">
                <a:schemeClr val="accent6">
                  <a:lumMod val="5000"/>
                  <a:lumOff val="95000"/>
                </a:schemeClr>
              </a:gs>
              <a:gs pos="4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6" name="Rectangle: Rounded Corners 4105">
            <a:extLst>
              <a:ext uri="{FF2B5EF4-FFF2-40B4-BE49-F238E27FC236}">
                <a16:creationId xmlns:a16="http://schemas.microsoft.com/office/drawing/2014/main" id="{26181828-3E0E-C945-75B4-6B8045FCCFC2}"/>
              </a:ext>
            </a:extLst>
          </p:cNvPr>
          <p:cNvSpPr/>
          <p:nvPr/>
        </p:nvSpPr>
        <p:spPr>
          <a:xfrm>
            <a:off x="5583936" y="3786026"/>
            <a:ext cx="5736554" cy="923330"/>
          </a:xfrm>
          <a:prstGeom prst="roundRect">
            <a:avLst/>
          </a:prstGeom>
          <a:gradFill flip="none" rotWithShape="1">
            <a:gsLst>
              <a:gs pos="1000">
                <a:schemeClr val="accent6">
                  <a:lumMod val="5000"/>
                  <a:lumOff val="95000"/>
                </a:schemeClr>
              </a:gs>
              <a:gs pos="4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: Rounded Corners 4104">
            <a:extLst>
              <a:ext uri="{FF2B5EF4-FFF2-40B4-BE49-F238E27FC236}">
                <a16:creationId xmlns:a16="http://schemas.microsoft.com/office/drawing/2014/main" id="{318597C6-2BE8-FB2A-3161-6EDE6D03D77B}"/>
              </a:ext>
            </a:extLst>
          </p:cNvPr>
          <p:cNvSpPr/>
          <p:nvPr/>
        </p:nvSpPr>
        <p:spPr>
          <a:xfrm>
            <a:off x="5209468" y="2603418"/>
            <a:ext cx="6111022" cy="923330"/>
          </a:xfrm>
          <a:prstGeom prst="roundRect">
            <a:avLst/>
          </a:prstGeom>
          <a:gradFill flip="none" rotWithShape="1">
            <a:gsLst>
              <a:gs pos="1000">
                <a:schemeClr val="accent6">
                  <a:lumMod val="5000"/>
                  <a:lumOff val="95000"/>
                </a:schemeClr>
              </a:gs>
              <a:gs pos="4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Rectangle: Rounded Corners 4098">
            <a:extLst>
              <a:ext uri="{FF2B5EF4-FFF2-40B4-BE49-F238E27FC236}">
                <a16:creationId xmlns:a16="http://schemas.microsoft.com/office/drawing/2014/main" id="{9D979F19-D450-4BCF-8A0F-D18A8A539A1B}"/>
              </a:ext>
            </a:extLst>
          </p:cNvPr>
          <p:cNvSpPr/>
          <p:nvPr/>
        </p:nvSpPr>
        <p:spPr>
          <a:xfrm>
            <a:off x="4683579" y="1431374"/>
            <a:ext cx="6111022" cy="923330"/>
          </a:xfrm>
          <a:prstGeom prst="roundRect">
            <a:avLst/>
          </a:prstGeom>
          <a:gradFill flip="none" rotWithShape="1">
            <a:gsLst>
              <a:gs pos="1000">
                <a:schemeClr val="accent6">
                  <a:lumMod val="5000"/>
                  <a:lumOff val="95000"/>
                </a:schemeClr>
              </a:gs>
              <a:gs pos="4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Slide Number Placeholder 1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12</a:t>
            </a:fld>
            <a:endParaRPr lang="en-US" dirty="0">
              <a:solidFill>
                <a:srgbClr val="90C226"/>
              </a:solidFill>
            </a:endParaRPr>
          </a:p>
        </p:txBody>
      </p:sp>
      <p:pic>
        <p:nvPicPr>
          <p:cNvPr id="2" name="Picture 1" descr="Abstract Blue HD Wallpaper | Background Image | 1920x1080">
            <a:extLst>
              <a:ext uri="{FF2B5EF4-FFF2-40B4-BE49-F238E27FC236}">
                <a16:creationId xmlns:a16="http://schemas.microsoft.com/office/drawing/2014/main" id="{5E6FEB24-639D-5DA1-79F1-0B6334DBB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2" r="20604"/>
          <a:stretch/>
        </p:blipFill>
        <p:spPr bwMode="auto">
          <a:xfrm>
            <a:off x="-167640" y="0"/>
            <a:ext cx="2045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60E089-4AC2-95CD-5752-02F87D848965}"/>
              </a:ext>
            </a:extLst>
          </p:cNvPr>
          <p:cNvSpPr txBox="1"/>
          <p:nvPr/>
        </p:nvSpPr>
        <p:spPr>
          <a:xfrm>
            <a:off x="-23511" y="579548"/>
            <a:ext cx="1728216" cy="13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ກອງປະຊຸມຜູ້ບໍລິຫານ</a:t>
            </a:r>
            <a:endParaRPr lang="en-US" sz="12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ອາຊີວະສຶກສາທົ່ວປະເທດ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ປະຈໍາສົກຮຽນ </a:t>
            </a: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2023-2024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ຄັ້ງວັນທີ </a:t>
            </a:r>
            <a:r>
              <a:rPr lang="lo-LA" sz="11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19-20</a:t>
            </a: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 ກັນຍາ </a:t>
            </a:r>
            <a:r>
              <a:rPr lang="lo-LA" sz="11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2024 </a:t>
            </a:r>
            <a:endParaRPr lang="lo-LA" sz="1100" b="1" kern="100">
              <a:solidFill>
                <a:schemeClr val="bg1"/>
              </a:solidFill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ທີ່ວິທະຍາໄລເຕັກນິກການລົດໄຟ, ນະຄອນຫຼວງວຽງຈັນ</a:t>
            </a:r>
            <a:endParaRPr lang="en-US" sz="11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B8BD71-A139-373D-5890-C645EFFD0D89}"/>
              </a:ext>
            </a:extLst>
          </p:cNvPr>
          <p:cNvSpPr txBox="1"/>
          <p:nvPr/>
        </p:nvSpPr>
        <p:spPr>
          <a:xfrm>
            <a:off x="0" y="4417661"/>
            <a:ext cx="1728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ປະເມີນຜົນສໍາເລັດການຈັດຕັ້ງປະຕິບັດແຜນ ພັດທະນາອາຊີວະສຶກສາ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5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ປີ (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2021-2025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) </a:t>
            </a:r>
            <a:endParaRPr lang="en-US" sz="1400" b="1">
              <a:solidFill>
                <a:schemeClr val="accent4">
                  <a:lumMod val="20000"/>
                  <a:lumOff val="80000"/>
                </a:schemeClr>
              </a:solidFill>
              <a:effectLst/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algn="ctr"/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ແລະ ຄາດຄະເນກໍານົດແຜນ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5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 ປີ (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2026-2030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)</a:t>
            </a:r>
            <a:endParaRPr lang="lo-LA" sz="2800" b="1">
              <a:solidFill>
                <a:schemeClr val="accent4">
                  <a:lumMod val="20000"/>
                  <a:lumOff val="80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072" name="TextBox 3071">
            <a:extLst>
              <a:ext uri="{FF2B5EF4-FFF2-40B4-BE49-F238E27FC236}">
                <a16:creationId xmlns:a16="http://schemas.microsoft.com/office/drawing/2014/main" id="{CDDF542D-65C0-14A5-9D07-3F2D34560542}"/>
              </a:ext>
            </a:extLst>
          </p:cNvPr>
          <p:cNvSpPr txBox="1"/>
          <p:nvPr/>
        </p:nvSpPr>
        <p:spPr>
          <a:xfrm rot="5400000">
            <a:off x="5032054" y="-2483907"/>
            <a:ext cx="553998" cy="5810350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r>
              <a:rPr lang="lo-LA" sz="2400" b="1">
                <a:solidFill>
                  <a:schemeClr val="accent6">
                    <a:lumMod val="75000"/>
                  </a:schemeClr>
                </a:solidFill>
                <a:latin typeface="Phetsarath OT" panose="02000500000000020004" pitchFamily="2" charset="0"/>
                <a:ea typeface="MS Mincho" panose="02020609040205080304" pitchFamily="49" charset="-128"/>
                <a:cs typeface="Phetsarath OT" panose="02000500000000020004" pitchFamily="2" charset="0"/>
              </a:rPr>
              <a:t>ການຄຸ້ມຄອງວຽກງານອາຊີວະສຶກສາ</a:t>
            </a:r>
            <a:endParaRPr lang="lo-LA" sz="4400" b="1">
              <a:solidFill>
                <a:schemeClr val="accent6">
                  <a:lumMod val="75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CDC4CD35-7A01-D5BD-3E68-B67EF83A145A}"/>
              </a:ext>
            </a:extLst>
          </p:cNvPr>
          <p:cNvSpPr txBox="1"/>
          <p:nvPr/>
        </p:nvSpPr>
        <p:spPr>
          <a:xfrm rot="5400000">
            <a:off x="5090412" y="-2196735"/>
            <a:ext cx="461665" cy="5810350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r>
              <a:rPr lang="lo-LA">
                <a:solidFill>
                  <a:schemeClr val="accent6">
                    <a:lumMod val="75000"/>
                  </a:schemeClr>
                </a:solidFill>
                <a:latin typeface="Phetsarath OT" panose="02000500000000020004" pitchFamily="2" charset="0"/>
                <a:ea typeface="MS Mincho" panose="02020609040205080304" pitchFamily="49" charset="-128"/>
                <a:cs typeface="Phetsarath OT" panose="02000500000000020004" pitchFamily="2" charset="0"/>
              </a:rPr>
              <a:t>ກົດໝາຍວ່າດ້ວຍ ອາຊີວະສຶກສາ ສະບັບປັບປຸງ 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  <a:cs typeface="Phetsarath OT" panose="02000500000000020004" pitchFamily="2" charset="0"/>
              </a:rPr>
              <a:t>2019</a:t>
            </a:r>
            <a:endParaRPr lang="lo-LA" sz="3600">
              <a:solidFill>
                <a:schemeClr val="accent6">
                  <a:lumMod val="75000"/>
                </a:schemeClr>
              </a:solidFill>
              <a:cs typeface="Phetsarath OT" panose="02000500000000020004" pitchFamily="2" charset="0"/>
            </a:endParaRPr>
          </a:p>
        </p:txBody>
      </p:sp>
      <p:pic>
        <p:nvPicPr>
          <p:cNvPr id="4098" name="Picture 2" descr="Ministry of Education and Sports, Lao PDR">
            <a:extLst>
              <a:ext uri="{FF2B5EF4-FFF2-40B4-BE49-F238E27FC236}">
                <a16:creationId xmlns:a16="http://schemas.microsoft.com/office/drawing/2014/main" id="{DB8BF364-4CFF-CDC0-2B46-1AB186FA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6" r="21365" b="33980"/>
          <a:stretch/>
        </p:blipFill>
        <p:spPr bwMode="auto">
          <a:xfrm>
            <a:off x="3809807" y="1272611"/>
            <a:ext cx="756033" cy="107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ພະແນກສຶກສາທິການ ແລະ ກິລາແຂວງ ສາລະວັນ | Saravane">
            <a:extLst>
              <a:ext uri="{FF2B5EF4-FFF2-40B4-BE49-F238E27FC236}">
                <a16:creationId xmlns:a16="http://schemas.microsoft.com/office/drawing/2014/main" id="{480AC2EB-639A-928C-1001-6D909E5CD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2" t="23251" r="22651" b="22976"/>
          <a:stretch/>
        </p:blipFill>
        <p:spPr bwMode="auto">
          <a:xfrm>
            <a:off x="4913811" y="4981537"/>
            <a:ext cx="1023695" cy="103032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ພະແນກສຶກສາທິການ ແລະ ກິລາແຂວງ ສາລະວັນ | Saravane">
            <a:extLst>
              <a:ext uri="{FF2B5EF4-FFF2-40B4-BE49-F238E27FC236}">
                <a16:creationId xmlns:a16="http://schemas.microsoft.com/office/drawing/2014/main" id="{4C9CC934-7CD6-DDE3-0350-078A0695F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2" t="23251" r="22651" b="22976"/>
          <a:stretch/>
        </p:blipFill>
        <p:spPr bwMode="auto">
          <a:xfrm>
            <a:off x="4187825" y="2577426"/>
            <a:ext cx="917394" cy="9233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ພະແນກສຶກສາທິການ ແລະ ກິລາແຂວງ ສາລະວັນ | Saravane">
            <a:extLst>
              <a:ext uri="{FF2B5EF4-FFF2-40B4-BE49-F238E27FC236}">
                <a16:creationId xmlns:a16="http://schemas.microsoft.com/office/drawing/2014/main" id="{E6DE7DEA-DAF4-4A0B-599A-42B345408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2" t="23251" r="22651" b="22976"/>
          <a:stretch/>
        </p:blipFill>
        <p:spPr bwMode="auto">
          <a:xfrm>
            <a:off x="4528981" y="3749001"/>
            <a:ext cx="966999" cy="9732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ECCC7DA-CF25-C874-E9AA-7B5AA28BD38D}"/>
              </a:ext>
            </a:extLst>
          </p:cNvPr>
          <p:cNvSpPr txBox="1"/>
          <p:nvPr/>
        </p:nvSpPr>
        <p:spPr>
          <a:xfrm rot="5400000">
            <a:off x="6940882" y="-326571"/>
            <a:ext cx="553998" cy="4486220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r>
              <a:rPr lang="lo-LA" sz="2400">
                <a:cs typeface="Phetsarath OT" panose="02000500000000020004" pitchFamily="2" charset="0"/>
              </a:rPr>
              <a:t>ກະຊວງສຶກສາທິການ ແລະ ກິລາ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CB3ED8-662F-C879-2BC4-06186020752B}"/>
              </a:ext>
            </a:extLst>
          </p:cNvPr>
          <p:cNvSpPr txBox="1"/>
          <p:nvPr/>
        </p:nvSpPr>
        <p:spPr>
          <a:xfrm rot="5400000">
            <a:off x="7277425" y="853769"/>
            <a:ext cx="923330" cy="4486220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r>
              <a:rPr lang="lo-LA" sz="2400">
                <a:cs typeface="Phetsarath OT" panose="02000500000000020004" pitchFamily="2" charset="0"/>
              </a:rPr>
              <a:t>ພະແນກສຶກສາທິການ ແລະ ກິລາ ແຂວງ, ນະຄອນຫຼວງ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955B92-F11F-5F16-97E2-90891268B825}"/>
              </a:ext>
            </a:extLst>
          </p:cNvPr>
          <p:cNvSpPr txBox="1"/>
          <p:nvPr/>
        </p:nvSpPr>
        <p:spPr>
          <a:xfrm rot="5400000">
            <a:off x="7752563" y="2045218"/>
            <a:ext cx="923330" cy="4486220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r>
              <a:rPr lang="lo-LA" sz="2400">
                <a:cs typeface="Phetsarath OT" panose="02000500000000020004" pitchFamily="2" charset="0"/>
              </a:rPr>
              <a:t>ຫ້ອງການສຶກສາທິການ ແລະ ກິລາ ເມືອງ, ເທດສະບານ, ນະຄອນ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8D3DF1-2937-3359-8355-84DFE199ABD5}"/>
              </a:ext>
            </a:extLst>
          </p:cNvPr>
          <p:cNvSpPr txBox="1"/>
          <p:nvPr/>
        </p:nvSpPr>
        <p:spPr>
          <a:xfrm rot="5400000">
            <a:off x="8333601" y="3292740"/>
            <a:ext cx="553998" cy="4486220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r>
              <a:rPr lang="lo-LA" sz="2400">
                <a:cs typeface="Phetsarath OT" panose="02000500000000020004" pitchFamily="2" charset="0"/>
              </a:rPr>
              <a:t>ຄະນະພັດທະນາການສຶກສາຂັ້ນບ້ານ</a:t>
            </a:r>
          </a:p>
        </p:txBody>
      </p:sp>
      <p:sp>
        <p:nvSpPr>
          <p:cNvPr id="4108" name="Arrow: Right 4107">
            <a:extLst>
              <a:ext uri="{FF2B5EF4-FFF2-40B4-BE49-F238E27FC236}">
                <a16:creationId xmlns:a16="http://schemas.microsoft.com/office/drawing/2014/main" id="{D7E6AFD1-99A3-B4F6-AD0D-DDA71629F8B2}"/>
              </a:ext>
            </a:extLst>
          </p:cNvPr>
          <p:cNvSpPr/>
          <p:nvPr/>
        </p:nvSpPr>
        <p:spPr>
          <a:xfrm rot="16200000">
            <a:off x="3312941" y="4978001"/>
            <a:ext cx="1287287" cy="756033"/>
          </a:xfrm>
          <a:prstGeom prst="rightArrow">
            <a:avLst>
              <a:gd name="adj1" fmla="val 50000"/>
              <a:gd name="adj2" fmla="val 36637"/>
            </a:avLst>
          </a:prstGeom>
          <a:solidFill>
            <a:schemeClr val="accent6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Arrow: Right 4108">
            <a:extLst>
              <a:ext uri="{FF2B5EF4-FFF2-40B4-BE49-F238E27FC236}">
                <a16:creationId xmlns:a16="http://schemas.microsoft.com/office/drawing/2014/main" id="{FAA75B78-B55B-0864-429E-64E9F81917FF}"/>
              </a:ext>
            </a:extLst>
          </p:cNvPr>
          <p:cNvSpPr/>
          <p:nvPr/>
        </p:nvSpPr>
        <p:spPr>
          <a:xfrm rot="16200000">
            <a:off x="3106545" y="3726156"/>
            <a:ext cx="1210367" cy="756032"/>
          </a:xfrm>
          <a:prstGeom prst="rightArrow">
            <a:avLst>
              <a:gd name="adj1" fmla="val 50000"/>
              <a:gd name="adj2" fmla="val 36637"/>
            </a:avLst>
          </a:prstGeom>
          <a:solidFill>
            <a:schemeClr val="accent6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0" name="Arrow: Right 4109">
            <a:extLst>
              <a:ext uri="{FF2B5EF4-FFF2-40B4-BE49-F238E27FC236}">
                <a16:creationId xmlns:a16="http://schemas.microsoft.com/office/drawing/2014/main" id="{F14A83C2-1B6B-C013-266B-6C844686688D}"/>
              </a:ext>
            </a:extLst>
          </p:cNvPr>
          <p:cNvSpPr/>
          <p:nvPr/>
        </p:nvSpPr>
        <p:spPr>
          <a:xfrm rot="16200000">
            <a:off x="2866866" y="2546163"/>
            <a:ext cx="1149620" cy="756032"/>
          </a:xfrm>
          <a:prstGeom prst="rightArrow">
            <a:avLst>
              <a:gd name="adj1" fmla="val 50000"/>
              <a:gd name="adj2" fmla="val 36637"/>
            </a:avLst>
          </a:prstGeom>
          <a:solidFill>
            <a:schemeClr val="accent6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13" name="Straight Connector 4112">
            <a:extLst>
              <a:ext uri="{FF2B5EF4-FFF2-40B4-BE49-F238E27FC236}">
                <a16:creationId xmlns:a16="http://schemas.microsoft.com/office/drawing/2014/main" id="{A8015422-9BA9-2DCD-16CB-D86C3488F231}"/>
              </a:ext>
            </a:extLst>
          </p:cNvPr>
          <p:cNvCxnSpPr/>
          <p:nvPr/>
        </p:nvCxnSpPr>
        <p:spPr>
          <a:xfrm>
            <a:off x="2624747" y="6011858"/>
            <a:ext cx="8738197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4" name="Straight Connector 4113">
            <a:extLst>
              <a:ext uri="{FF2B5EF4-FFF2-40B4-BE49-F238E27FC236}">
                <a16:creationId xmlns:a16="http://schemas.microsoft.com/office/drawing/2014/main" id="{4FDD8B3A-B232-3801-FD49-AEE381A4EF7B}"/>
              </a:ext>
            </a:extLst>
          </p:cNvPr>
          <p:cNvCxnSpPr/>
          <p:nvPr/>
        </p:nvCxnSpPr>
        <p:spPr>
          <a:xfrm>
            <a:off x="2624747" y="4709356"/>
            <a:ext cx="8738197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5" name="Straight Connector 4114">
            <a:extLst>
              <a:ext uri="{FF2B5EF4-FFF2-40B4-BE49-F238E27FC236}">
                <a16:creationId xmlns:a16="http://schemas.microsoft.com/office/drawing/2014/main" id="{EE7EB6E2-313D-B7CC-7F17-10D7D9BEF197}"/>
              </a:ext>
            </a:extLst>
          </p:cNvPr>
          <p:cNvCxnSpPr/>
          <p:nvPr/>
        </p:nvCxnSpPr>
        <p:spPr>
          <a:xfrm>
            <a:off x="2582293" y="3489960"/>
            <a:ext cx="8738197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6" name="Straight Connector 4115">
            <a:extLst>
              <a:ext uri="{FF2B5EF4-FFF2-40B4-BE49-F238E27FC236}">
                <a16:creationId xmlns:a16="http://schemas.microsoft.com/office/drawing/2014/main" id="{2D6E08B3-B6C9-FFE4-8BE8-60183790D8D0}"/>
              </a:ext>
            </a:extLst>
          </p:cNvPr>
          <p:cNvCxnSpPr/>
          <p:nvPr/>
        </p:nvCxnSpPr>
        <p:spPr>
          <a:xfrm>
            <a:off x="2624747" y="2361561"/>
            <a:ext cx="8738197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7" name="Arrow: Right 4116">
            <a:extLst>
              <a:ext uri="{FF2B5EF4-FFF2-40B4-BE49-F238E27FC236}">
                <a16:creationId xmlns:a16="http://schemas.microsoft.com/office/drawing/2014/main" id="{59418952-8720-E365-1801-18996EE4EC2D}"/>
              </a:ext>
            </a:extLst>
          </p:cNvPr>
          <p:cNvSpPr/>
          <p:nvPr/>
        </p:nvSpPr>
        <p:spPr>
          <a:xfrm rot="5400000">
            <a:off x="3095002" y="4807416"/>
            <a:ext cx="946116" cy="756033"/>
          </a:xfrm>
          <a:prstGeom prst="rightArrow">
            <a:avLst>
              <a:gd name="adj1" fmla="val 50000"/>
              <a:gd name="adj2" fmla="val 36637"/>
            </a:avLst>
          </a:prstGeom>
          <a:solidFill>
            <a:schemeClr val="tx2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8" name="Arrow: Right 4117">
            <a:extLst>
              <a:ext uri="{FF2B5EF4-FFF2-40B4-BE49-F238E27FC236}">
                <a16:creationId xmlns:a16="http://schemas.microsoft.com/office/drawing/2014/main" id="{6E774588-D518-6439-1627-1D935283675B}"/>
              </a:ext>
            </a:extLst>
          </p:cNvPr>
          <p:cNvSpPr/>
          <p:nvPr/>
        </p:nvSpPr>
        <p:spPr>
          <a:xfrm rot="5400000">
            <a:off x="2878413" y="3565766"/>
            <a:ext cx="889584" cy="756032"/>
          </a:xfrm>
          <a:prstGeom prst="rightArrow">
            <a:avLst>
              <a:gd name="adj1" fmla="val 50000"/>
              <a:gd name="adj2" fmla="val 36637"/>
            </a:avLst>
          </a:prstGeom>
          <a:solidFill>
            <a:schemeClr val="tx2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9" name="Arrow: Right 4118">
            <a:extLst>
              <a:ext uri="{FF2B5EF4-FFF2-40B4-BE49-F238E27FC236}">
                <a16:creationId xmlns:a16="http://schemas.microsoft.com/office/drawing/2014/main" id="{1C5A4525-6530-FBAB-A2EA-0FFFC91384A1}"/>
              </a:ext>
            </a:extLst>
          </p:cNvPr>
          <p:cNvSpPr/>
          <p:nvPr/>
        </p:nvSpPr>
        <p:spPr>
          <a:xfrm rot="5400000">
            <a:off x="2630684" y="2393821"/>
            <a:ext cx="844935" cy="756032"/>
          </a:xfrm>
          <a:prstGeom prst="rightArrow">
            <a:avLst>
              <a:gd name="adj1" fmla="val 50000"/>
              <a:gd name="adj2" fmla="val 36637"/>
            </a:avLst>
          </a:prstGeom>
          <a:solidFill>
            <a:schemeClr val="tx2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86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>
            <a:extLst>
              <a:ext uri="{FF2B5EF4-FFF2-40B4-BE49-F238E27FC236}">
                <a16:creationId xmlns:a16="http://schemas.microsoft.com/office/drawing/2014/main" id="{9EB0EF09-BDA9-F581-2848-C94B63B0299F}"/>
              </a:ext>
            </a:extLst>
          </p:cNvPr>
          <p:cNvSpPr/>
          <p:nvPr/>
        </p:nvSpPr>
        <p:spPr>
          <a:xfrm rot="5400000">
            <a:off x="3887204" y="-915404"/>
            <a:ext cx="5787138" cy="9471131"/>
          </a:xfrm>
          <a:prstGeom prst="trapezoid">
            <a:avLst>
              <a:gd name="adj" fmla="val 8396"/>
            </a:avLst>
          </a:prstGeom>
          <a:gradFill>
            <a:gsLst>
              <a:gs pos="65000">
                <a:srgbClr val="D9EAD1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Slide Number Placeholder 1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13</a:t>
            </a:fld>
            <a:endParaRPr lang="en-US" dirty="0">
              <a:solidFill>
                <a:srgbClr val="90C226"/>
              </a:solidFill>
            </a:endParaRPr>
          </a:p>
        </p:txBody>
      </p:sp>
      <p:pic>
        <p:nvPicPr>
          <p:cNvPr id="2" name="Picture 1" descr="Abstract Blue HD Wallpaper | Background Image | 1920x1080">
            <a:extLst>
              <a:ext uri="{FF2B5EF4-FFF2-40B4-BE49-F238E27FC236}">
                <a16:creationId xmlns:a16="http://schemas.microsoft.com/office/drawing/2014/main" id="{5E6FEB24-639D-5DA1-79F1-0B6334DBB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2" r="20604"/>
          <a:stretch/>
        </p:blipFill>
        <p:spPr bwMode="auto">
          <a:xfrm>
            <a:off x="-167640" y="0"/>
            <a:ext cx="2045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60E089-4AC2-95CD-5752-02F87D848965}"/>
              </a:ext>
            </a:extLst>
          </p:cNvPr>
          <p:cNvSpPr txBox="1"/>
          <p:nvPr/>
        </p:nvSpPr>
        <p:spPr>
          <a:xfrm>
            <a:off x="-23511" y="579548"/>
            <a:ext cx="1728216" cy="13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ກອງປະຊຸມຜູ້ບໍລິຫານ</a:t>
            </a:r>
            <a:endParaRPr lang="en-US" sz="12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ອາຊີວະສຶກສາທົ່ວປະເທດ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ປະຈໍາສົກຮຽນ </a:t>
            </a: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2023-2024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ຄັ້ງວັນທີ </a:t>
            </a:r>
            <a:r>
              <a:rPr lang="lo-LA" sz="11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19-20</a:t>
            </a: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 ກັນຍາ </a:t>
            </a:r>
            <a:r>
              <a:rPr lang="lo-LA" sz="11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2024 </a:t>
            </a:r>
            <a:endParaRPr lang="lo-LA" sz="1100" b="1" kern="100">
              <a:solidFill>
                <a:schemeClr val="bg1"/>
              </a:solidFill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ທີ່ວິທະຍາໄລເຕັກນິກການລົດໄຟ, ນະຄອນຫຼວງວຽງຈັນ</a:t>
            </a:r>
            <a:endParaRPr lang="en-US" sz="11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B8BD71-A139-373D-5890-C645EFFD0D89}"/>
              </a:ext>
            </a:extLst>
          </p:cNvPr>
          <p:cNvSpPr txBox="1"/>
          <p:nvPr/>
        </p:nvSpPr>
        <p:spPr>
          <a:xfrm>
            <a:off x="0" y="4417661"/>
            <a:ext cx="1728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ປະເມີນຜົນສໍາເລັດການຈັດຕັ້ງປະຕິບັດແຜນ ພັດທະນາອາຊີວະສຶກສາ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5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ປີ (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2021-2025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) </a:t>
            </a:r>
            <a:endParaRPr lang="en-US" sz="1400" b="1">
              <a:solidFill>
                <a:schemeClr val="accent4">
                  <a:lumMod val="20000"/>
                  <a:lumOff val="80000"/>
                </a:schemeClr>
              </a:solidFill>
              <a:effectLst/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algn="ctr"/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ແລະ ຄາດຄະເນກໍານົດແຜນ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5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 ປີ (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2026-2030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)</a:t>
            </a:r>
            <a:endParaRPr lang="lo-LA" sz="2800" b="1">
              <a:solidFill>
                <a:schemeClr val="accent4">
                  <a:lumMod val="20000"/>
                  <a:lumOff val="80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072" name="TextBox 3071">
            <a:extLst>
              <a:ext uri="{FF2B5EF4-FFF2-40B4-BE49-F238E27FC236}">
                <a16:creationId xmlns:a16="http://schemas.microsoft.com/office/drawing/2014/main" id="{CDDF542D-65C0-14A5-9D07-3F2D34560542}"/>
              </a:ext>
            </a:extLst>
          </p:cNvPr>
          <p:cNvSpPr txBox="1"/>
          <p:nvPr/>
        </p:nvSpPr>
        <p:spPr>
          <a:xfrm rot="5400000">
            <a:off x="5032054" y="-2483907"/>
            <a:ext cx="553998" cy="5810350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r>
              <a:rPr lang="lo-LA" sz="2400" b="1">
                <a:solidFill>
                  <a:schemeClr val="accent6">
                    <a:lumMod val="75000"/>
                  </a:schemeClr>
                </a:solidFill>
                <a:latin typeface="Phetsarath OT" panose="02000500000000020004" pitchFamily="2" charset="0"/>
                <a:ea typeface="MS Mincho" panose="02020609040205080304" pitchFamily="49" charset="-128"/>
                <a:cs typeface="Phetsarath OT" panose="02000500000000020004" pitchFamily="2" charset="0"/>
              </a:rPr>
              <a:t>ການຄຸ້ມຄອງວຽກງານອາຊີວະສຶກສາ</a:t>
            </a:r>
            <a:endParaRPr lang="lo-LA" sz="4400" b="1">
              <a:solidFill>
                <a:schemeClr val="accent6">
                  <a:lumMod val="75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CDC4CD35-7A01-D5BD-3E68-B67EF83A145A}"/>
              </a:ext>
            </a:extLst>
          </p:cNvPr>
          <p:cNvSpPr txBox="1"/>
          <p:nvPr/>
        </p:nvSpPr>
        <p:spPr>
          <a:xfrm rot="5400000">
            <a:off x="5090412" y="-2196735"/>
            <a:ext cx="461665" cy="5810350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r>
              <a:rPr lang="lo-LA">
                <a:solidFill>
                  <a:schemeClr val="accent6">
                    <a:lumMod val="75000"/>
                  </a:schemeClr>
                </a:solidFill>
                <a:latin typeface="Phetsarath OT" panose="02000500000000020004" pitchFamily="2" charset="0"/>
                <a:ea typeface="MS Mincho" panose="02020609040205080304" pitchFamily="49" charset="-128"/>
                <a:cs typeface="Phetsarath OT" panose="02000500000000020004" pitchFamily="2" charset="0"/>
              </a:rPr>
              <a:t>ກົດໝາຍວ່າດ້ວຍ ອາຊີວະສຶກສາ ສະບັບປັບປຸງ 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  <a:cs typeface="Phetsarath OT" panose="02000500000000020004" pitchFamily="2" charset="0"/>
              </a:rPr>
              <a:t>2019</a:t>
            </a:r>
            <a:endParaRPr lang="lo-LA" sz="3600">
              <a:solidFill>
                <a:schemeClr val="accent6">
                  <a:lumMod val="75000"/>
                </a:schemeClr>
              </a:solidFill>
              <a:cs typeface="Phetsarath OT" panose="02000500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2FE4FB-0493-A414-F0BA-2A43173691E8}"/>
              </a:ext>
            </a:extLst>
          </p:cNvPr>
          <p:cNvSpPr txBox="1"/>
          <p:nvPr/>
        </p:nvSpPr>
        <p:spPr>
          <a:xfrm rot="5400000">
            <a:off x="6289229" y="-1678446"/>
            <a:ext cx="492443" cy="6080479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r>
              <a:rPr lang="lo-LA" sz="2000" b="1" dirty="0">
                <a:cs typeface="Phetsarath OT" panose="02000500000000020004" pitchFamily="2" charset="0"/>
              </a:rPr>
              <a:t>ສິດ ແລະ ໜ້າທີ່ຂອງຄະນະພັດທະນາການສຶກສາຂັ້ນບ້ານ</a:t>
            </a:r>
            <a:endParaRPr lang="lo-LA" sz="2800" b="1" dirty="0">
              <a:cs typeface="Phetsarath OT" panose="02000500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E19AF8-4061-514E-378F-05EBB60ACAE1}"/>
              </a:ext>
            </a:extLst>
          </p:cNvPr>
          <p:cNvSpPr txBox="1"/>
          <p:nvPr/>
        </p:nvSpPr>
        <p:spPr>
          <a:xfrm>
            <a:off x="2403877" y="1178085"/>
            <a:ext cx="1864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b="1">
                <a:solidFill>
                  <a:schemeClr val="accent6">
                    <a:lumMod val="75000"/>
                  </a:schemeClr>
                </a:solidFill>
                <a:latin typeface="Phetsarath OT" panose="02000500000000020004" pitchFamily="2" charset="0"/>
                <a:ea typeface="MS Mincho" panose="02020609040205080304" pitchFamily="49" charset="-128"/>
                <a:cs typeface="Phetsarath OT" panose="02000500000000020004" pitchFamily="2" charset="0"/>
              </a:rPr>
              <a:t>ມາດຕາ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  <a:cs typeface="Phetsarath OT" panose="02000500000000020004" pitchFamily="2" charset="0"/>
              </a:rPr>
              <a:t>91</a:t>
            </a:r>
            <a:endParaRPr lang="lo-LA" b="1">
              <a:solidFill>
                <a:schemeClr val="accent6">
                  <a:lumMod val="75000"/>
                </a:schemeClr>
              </a:solidFill>
              <a:ea typeface="MS Mincho" panose="02020609040205080304" pitchFamily="49" charset="-128"/>
              <a:cs typeface="Phetsarath OT" panose="02000500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7F1446-C06A-FDF8-22BE-2034648A3CE6}"/>
              </a:ext>
            </a:extLst>
          </p:cNvPr>
          <p:cNvSpPr txBox="1"/>
          <p:nvPr/>
        </p:nvSpPr>
        <p:spPr>
          <a:xfrm rot="5400000">
            <a:off x="6166118" y="-1179847"/>
            <a:ext cx="738664" cy="6080477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r>
              <a:rPr lang="lo-LA">
                <a:latin typeface="Phetsarath OT" panose="02000500000000020004" pitchFamily="2" charset="0"/>
                <a:ea typeface="MS Mincho" panose="02020609040205080304" pitchFamily="49" charset="-128"/>
                <a:cs typeface="Phetsarath OT" panose="02000500000000020004" pitchFamily="2" charset="0"/>
              </a:rPr>
              <a:t>ໃນການຄຸ້ມຄອງວຽກງານອາຊີວະສຶກສາ ຄະນະພັດທະນາການສຶກສາຂັ້ນບ້ານ ມີສິດ ແລະ ໜ້າທີ່ ດັ່ງນີ້:</a:t>
            </a:r>
            <a:endParaRPr lang="lo-LA" sz="3600">
              <a:cs typeface="Phetsarath OT" panose="02000500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CA07CF-8563-2752-E28A-B54E37CD8ED7}"/>
              </a:ext>
            </a:extLst>
          </p:cNvPr>
          <p:cNvSpPr txBox="1"/>
          <p:nvPr/>
        </p:nvSpPr>
        <p:spPr>
          <a:xfrm rot="5400000">
            <a:off x="5142871" y="606809"/>
            <a:ext cx="3785652" cy="6731811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lo-LA">
                <a:latin typeface="Phetsarath OT" panose="02000500000000020004" pitchFamily="2" charset="0"/>
                <a:ea typeface="MS Mincho" panose="02020609040205080304" pitchFamily="49" charset="-128"/>
                <a:cs typeface="Phetsarath OT" panose="02000500000000020004" pitchFamily="2" charset="0"/>
              </a:rPr>
              <a:t>ເຜີຍແຜ່ກົດໝາຍ ແລະ ລະບຽບການກ່ຽວກັບວຽກງານອາຊີວະສຶກສາ ແລະ ຝຶກອົບຮົມວິຊາຊີບ;</a:t>
            </a:r>
          </a:p>
          <a:p>
            <a:pPr marL="342900" indent="-342900">
              <a:buFont typeface="+mj-lt"/>
              <a:buAutoNum type="arabicPeriod"/>
            </a:pPr>
            <a:r>
              <a:rPr lang="lo-LA">
                <a:latin typeface="Phetsarath OT" panose="02000500000000020004" pitchFamily="2" charset="0"/>
                <a:ea typeface="MS Mincho" panose="02020609040205080304" pitchFamily="49" charset="-128"/>
                <a:cs typeface="Phetsarath OT" panose="02000500000000020004" pitchFamily="2" charset="0"/>
              </a:rPr>
              <a:t>ປຸກລະດົມ, ຂົນຂວາຍປະຊາຊົນທີ່ບໍ່ມີວິຊາຊີບ ໂດຍສະເພາະຊາວໜຸ່ມໃນບ້ານ ໃຫ້ຮູ້ຄວາມສໍາຄັນຂອງວຽກງານອາຊີວະສຶກສາ ແລະ ໃຫ້ໄດ້ຮັບການຝຶກອົບຮົມວິຊາຊີບ;</a:t>
            </a:r>
          </a:p>
          <a:p>
            <a:pPr marL="342900" indent="-342900">
              <a:buFont typeface="+mj-lt"/>
              <a:buAutoNum type="arabicPeriod"/>
            </a:pPr>
            <a:r>
              <a:rPr lang="lo-LA">
                <a:latin typeface="Phetsarath OT" panose="02000500000000020004" pitchFamily="2" charset="0"/>
                <a:ea typeface="MS Mincho" panose="02020609040205080304" pitchFamily="49" charset="-128"/>
                <a:cs typeface="Phetsarath OT" panose="02000500000000020004" pitchFamily="2" charset="0"/>
              </a:rPr>
              <a:t>ເກັບກໍາ ແລະ ສະໜອງຂໍ້ມູນ ກ່ຽວກັບຄວາມຕ້ອງການຝຶກອົບຮົມວິຊາຊີບ ເຊັ່ນ ການສ້ອມແປງເຄື່ອງຈັກ, ປຸງແຕ່ງອາຫານ, ປູກຝັງ, ລ້ຽງສັດ, ຕັດຫຍິບ ໃຫ້ຫ້ອງການສຶກສາທິການ ແລະ ກິລາເມືອງ, ເທດສະບານ, ນະຄອນ;</a:t>
            </a:r>
          </a:p>
          <a:p>
            <a:pPr marL="342900" indent="-342900">
              <a:buFont typeface="+mj-lt"/>
              <a:buAutoNum type="arabicPeriod"/>
            </a:pPr>
            <a:r>
              <a:rPr lang="lo-LA">
                <a:latin typeface="Phetsarath OT" panose="02000500000000020004" pitchFamily="2" charset="0"/>
                <a:ea typeface="MS Mincho" panose="02020609040205080304" pitchFamily="49" charset="-128"/>
                <a:cs typeface="Phetsarath OT" panose="02000500000000020004" pitchFamily="2" charset="0"/>
              </a:rPr>
              <a:t>ປະສານສົມທົບກັບຫົວໜ່ວຍແຮງງານພາຍໃນບ້ານ ຮັບເອົາຜູ້ຮຽນຈົບວິຊາຊີບ ໃຫ້ມີວຽກເຮັດງານທໍາ;</a:t>
            </a:r>
          </a:p>
          <a:p>
            <a:pPr marL="342900" indent="-342900">
              <a:buFont typeface="+mj-lt"/>
              <a:buAutoNum type="arabicPeriod"/>
            </a:pPr>
            <a:r>
              <a:rPr lang="lo-LA">
                <a:latin typeface="Phetsarath OT" panose="02000500000000020004" pitchFamily="2" charset="0"/>
                <a:ea typeface="MS Mincho" panose="02020609040205080304" pitchFamily="49" charset="-128"/>
                <a:cs typeface="Phetsarath OT" panose="02000500000000020004" pitchFamily="2" charset="0"/>
              </a:rPr>
              <a:t>ນໍາໃຊ້ສິດ ແລະ ປະຕິບັດໜ້າທີ່ອື່ນ ຕາມທີ່ໄດ້ກໍານົດໄວ້ໃນກົດໝາຍ</a:t>
            </a:r>
          </a:p>
          <a:p>
            <a:pPr marL="342900" indent="-342900">
              <a:buFont typeface="+mj-lt"/>
              <a:buAutoNum type="arabicPeriod"/>
            </a:pPr>
            <a:endParaRPr lang="lo-LA" sz="3600">
              <a:cs typeface="Phetsarath OT" panose="0200050000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BE9642-CBDD-388A-94D7-9EC6B37E740F}"/>
              </a:ext>
            </a:extLst>
          </p:cNvPr>
          <p:cNvSpPr txBox="1"/>
          <p:nvPr/>
        </p:nvSpPr>
        <p:spPr>
          <a:xfrm>
            <a:off x="5002234" y="2940334"/>
            <a:ext cx="6895949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509588" indent="-509588"/>
            <a:r>
              <a:rPr lang="en-US" sz="3600" b="1" dirty="0">
                <a:ea typeface="MS Mincho" panose="02020609040205080304" pitchFamily="49" charset="-128"/>
                <a:cs typeface="Phetsarath OT" panose="02000500000000020004" pitchFamily="2" charset="0"/>
              </a:rPr>
              <a:t>2</a:t>
            </a:r>
            <a:r>
              <a:rPr lang="lo-LA" sz="3600" b="1" dirty="0">
                <a:latin typeface="Phetsarath OT" panose="02000500000000020004" pitchFamily="2" charset="0"/>
                <a:ea typeface="MS Mincho" panose="02020609040205080304" pitchFamily="49" charset="-128"/>
                <a:cs typeface="Phetsarath OT" panose="02000500000000020004" pitchFamily="2" charset="0"/>
              </a:rPr>
              <a:t>.	ປຸກລະດົມ, ຂົນຂວາຍປະຊາຊົນທີ່ບໍ່ມີວິຊາຊີບ ໂດຍສະເພາະຊາວໜຸ່ມພາຍໃນບ້ານ ໃຫ້ຮູ້ຄວາມສໍາຄັນຂອງວຽກງານອາຊີວະສຶກສາ ແລະ ໃຫ້ໄດ້ຮັບການຝຶກອົບຮົມວິຊາຊີບ;</a:t>
            </a:r>
          </a:p>
        </p:txBody>
      </p:sp>
    </p:spTree>
    <p:extLst>
      <p:ext uri="{BB962C8B-B14F-4D97-AF65-F5344CB8AC3E}">
        <p14:creationId xmlns:p14="http://schemas.microsoft.com/office/powerpoint/2010/main" val="3011001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lide Number Placeholder 1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14</a:t>
            </a:fld>
            <a:endParaRPr lang="en-US" dirty="0">
              <a:solidFill>
                <a:srgbClr val="90C226"/>
              </a:solidFill>
            </a:endParaRPr>
          </a:p>
        </p:txBody>
      </p:sp>
      <p:pic>
        <p:nvPicPr>
          <p:cNvPr id="2" name="Picture 1" descr="Abstract Blue HD Wallpaper | Background Image | 1920x1080">
            <a:extLst>
              <a:ext uri="{FF2B5EF4-FFF2-40B4-BE49-F238E27FC236}">
                <a16:creationId xmlns:a16="http://schemas.microsoft.com/office/drawing/2014/main" id="{5E6FEB24-639D-5DA1-79F1-0B6334DBB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2" r="20604"/>
          <a:stretch/>
        </p:blipFill>
        <p:spPr bwMode="auto">
          <a:xfrm>
            <a:off x="-167640" y="0"/>
            <a:ext cx="2045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60E089-4AC2-95CD-5752-02F87D848965}"/>
              </a:ext>
            </a:extLst>
          </p:cNvPr>
          <p:cNvSpPr txBox="1"/>
          <p:nvPr/>
        </p:nvSpPr>
        <p:spPr>
          <a:xfrm>
            <a:off x="-23511" y="579548"/>
            <a:ext cx="1728216" cy="13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ກອງປະຊຸມຜູ້ບໍລິຫານ</a:t>
            </a:r>
            <a:endParaRPr lang="en-US" sz="12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ອາຊີວະສຶກສາທົ່ວປະເທດ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ປະຈໍາສົກຮຽນ </a:t>
            </a: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2023-2024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ຄັ້ງວັນທີ </a:t>
            </a:r>
            <a:r>
              <a:rPr lang="lo-LA" sz="11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19-20</a:t>
            </a: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 ກັນຍາ </a:t>
            </a:r>
            <a:r>
              <a:rPr lang="lo-LA" sz="11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2024 </a:t>
            </a:r>
            <a:endParaRPr lang="lo-LA" sz="1100" b="1" kern="100">
              <a:solidFill>
                <a:schemeClr val="bg1"/>
              </a:solidFill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ທີ່ວິທະຍາໄລເຕັກນິກການລົດໄຟ, ນະຄອນຫຼວງວຽງຈັນ</a:t>
            </a:r>
            <a:endParaRPr lang="en-US" sz="11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B8BD71-A139-373D-5890-C645EFFD0D89}"/>
              </a:ext>
            </a:extLst>
          </p:cNvPr>
          <p:cNvSpPr txBox="1"/>
          <p:nvPr/>
        </p:nvSpPr>
        <p:spPr>
          <a:xfrm>
            <a:off x="0" y="4417661"/>
            <a:ext cx="1728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ປະເມີນຜົນສໍາເລັດການຈັດຕັ້ງປະຕິບັດແຜນ ພັດທະນາອາຊີວະສຶກສາ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5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ປີ (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2021-2025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) </a:t>
            </a:r>
            <a:endParaRPr lang="en-US" sz="1400" b="1">
              <a:solidFill>
                <a:schemeClr val="accent4">
                  <a:lumMod val="20000"/>
                  <a:lumOff val="80000"/>
                </a:schemeClr>
              </a:solidFill>
              <a:effectLst/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algn="ctr"/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ແລະ ຄາດຄະເນກໍານົດແຜນ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5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 ປີ (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2026-2030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)</a:t>
            </a:r>
            <a:endParaRPr lang="lo-LA" sz="2800" b="1">
              <a:solidFill>
                <a:schemeClr val="accent4">
                  <a:lumMod val="20000"/>
                  <a:lumOff val="80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5128" name="Picture 8" descr="ASEAN">
            <a:extLst>
              <a:ext uri="{FF2B5EF4-FFF2-40B4-BE49-F238E27FC236}">
                <a16:creationId xmlns:a16="http://schemas.microsoft.com/office/drawing/2014/main" id="{57D1C6C5-9721-870E-1C76-114B607F9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1" t="41552"/>
          <a:stretch/>
        </p:blipFill>
        <p:spPr bwMode="auto">
          <a:xfrm>
            <a:off x="2175333" y="295440"/>
            <a:ext cx="2755073" cy="165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Ten 21st-century Skills Every Student Needs | World Economic Forum">
            <a:extLst>
              <a:ext uri="{FF2B5EF4-FFF2-40B4-BE49-F238E27FC236}">
                <a16:creationId xmlns:a16="http://schemas.microsoft.com/office/drawing/2014/main" id="{F6DB0D4B-B430-2662-3F73-14CF0BB02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08" y="502498"/>
            <a:ext cx="3531776" cy="370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5484D55-55F9-F42B-32DF-4EE7FCBCBBF3}"/>
              </a:ext>
            </a:extLst>
          </p:cNvPr>
          <p:cNvGrpSpPr/>
          <p:nvPr/>
        </p:nvGrpSpPr>
        <p:grpSpPr>
          <a:xfrm>
            <a:off x="9222749" y="1658829"/>
            <a:ext cx="2743201" cy="4581360"/>
            <a:chOff x="7942893" y="139946"/>
            <a:chExt cx="3629787" cy="6059882"/>
          </a:xfrm>
        </p:grpSpPr>
        <p:pic>
          <p:nvPicPr>
            <p:cNvPr id="5136" name="Picture 16" descr="Online Course Ubiquitous Realtime System of Education: Greening TVET for  Sustainable Development">
              <a:extLst>
                <a:ext uri="{FF2B5EF4-FFF2-40B4-BE49-F238E27FC236}">
                  <a16:creationId xmlns:a16="http://schemas.microsoft.com/office/drawing/2014/main" id="{2C63AEB9-D37D-F8DC-0E5F-E844553583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2893" y="1058622"/>
              <a:ext cx="3629787" cy="5141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14" descr="Why Do We Need Green TVET? - Webinar on Greening TVET in the WB6 - Regional  Challenge Fund">
              <a:extLst>
                <a:ext uri="{FF2B5EF4-FFF2-40B4-BE49-F238E27FC236}">
                  <a16:creationId xmlns:a16="http://schemas.microsoft.com/office/drawing/2014/main" id="{39D0A3E7-79D8-7966-43D9-E15E225662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2893" y="139946"/>
              <a:ext cx="3629786" cy="2039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665C03-1798-C2EA-07B0-A854859DCE78}"/>
                </a:ext>
              </a:extLst>
            </p:cNvPr>
            <p:cNvSpPr/>
            <p:nvPr/>
          </p:nvSpPr>
          <p:spPr>
            <a:xfrm>
              <a:off x="8180832" y="2840736"/>
              <a:ext cx="2048256" cy="257364"/>
            </a:xfrm>
            <a:prstGeom prst="rect">
              <a:avLst/>
            </a:prstGeom>
            <a:solidFill>
              <a:srgbClr val="E3FD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58503A4-CDF0-3581-781D-42C537FB82C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1047" t="12090" r="11038" b="13190"/>
          <a:stretch/>
        </p:blipFill>
        <p:spPr>
          <a:xfrm>
            <a:off x="10577919" y="436422"/>
            <a:ext cx="1330453" cy="1376302"/>
          </a:xfrm>
          <a:prstGeom prst="rect">
            <a:avLst/>
          </a:prstGeom>
        </p:spPr>
      </p:pic>
      <p:pic>
        <p:nvPicPr>
          <p:cNvPr id="5140" name="Picture 20" descr="Inside Housing - Insight - AI revolution? How housing will use artificial  intelligence">
            <a:extLst>
              <a:ext uri="{FF2B5EF4-FFF2-40B4-BE49-F238E27FC236}">
                <a16:creationId xmlns:a16="http://schemas.microsoft.com/office/drawing/2014/main" id="{4878EBF5-2181-0DAE-5676-2BE4CE06A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7" y="4412936"/>
            <a:ext cx="2848431" cy="18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AI is failing on facts but crushing it on creative work">
            <a:extLst>
              <a:ext uri="{FF2B5EF4-FFF2-40B4-BE49-F238E27FC236}">
                <a16:creationId xmlns:a16="http://schemas.microsoft.com/office/drawing/2014/main" id="{069A7FFD-FC8B-0121-5682-A53364D81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62" y="4421731"/>
            <a:ext cx="3259778" cy="182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051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>
            <a:extLst>
              <a:ext uri="{FF2B5EF4-FFF2-40B4-BE49-F238E27FC236}">
                <a16:creationId xmlns:a16="http://schemas.microsoft.com/office/drawing/2014/main" id="{9EB0EF09-BDA9-F581-2848-C94B63B0299F}"/>
              </a:ext>
            </a:extLst>
          </p:cNvPr>
          <p:cNvSpPr/>
          <p:nvPr/>
        </p:nvSpPr>
        <p:spPr>
          <a:xfrm rot="5400000">
            <a:off x="3900498" y="-1070709"/>
            <a:ext cx="5975962" cy="9314688"/>
          </a:xfrm>
          <a:prstGeom prst="trapezoid">
            <a:avLst>
              <a:gd name="adj" fmla="val 14343"/>
            </a:avLst>
          </a:prstGeom>
          <a:gradFill>
            <a:gsLst>
              <a:gs pos="65000">
                <a:srgbClr val="D9EAD1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8" name="Rectangle: Rounded Corners 3087">
            <a:extLst>
              <a:ext uri="{FF2B5EF4-FFF2-40B4-BE49-F238E27FC236}">
                <a16:creationId xmlns:a16="http://schemas.microsoft.com/office/drawing/2014/main" id="{CB7C1018-FDE2-8AF8-2849-B6F834D3F2D2}"/>
              </a:ext>
            </a:extLst>
          </p:cNvPr>
          <p:cNvSpPr/>
          <p:nvPr/>
        </p:nvSpPr>
        <p:spPr>
          <a:xfrm>
            <a:off x="7990608" y="3763415"/>
            <a:ext cx="3093795" cy="1475533"/>
          </a:xfrm>
          <a:prstGeom prst="roundRect">
            <a:avLst>
              <a:gd name="adj" fmla="val 73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Rectangle: Rounded Corners 3088">
            <a:extLst>
              <a:ext uri="{FF2B5EF4-FFF2-40B4-BE49-F238E27FC236}">
                <a16:creationId xmlns:a16="http://schemas.microsoft.com/office/drawing/2014/main" id="{556A63D1-A9F8-EA0F-031F-6CF3789B7D0F}"/>
              </a:ext>
            </a:extLst>
          </p:cNvPr>
          <p:cNvSpPr/>
          <p:nvPr/>
        </p:nvSpPr>
        <p:spPr>
          <a:xfrm>
            <a:off x="7988247" y="2113205"/>
            <a:ext cx="3093795" cy="1475533"/>
          </a:xfrm>
          <a:prstGeom prst="roundRect">
            <a:avLst>
              <a:gd name="adj" fmla="val 73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0" name="Rectangle: Rounded Corners 3089">
            <a:extLst>
              <a:ext uri="{FF2B5EF4-FFF2-40B4-BE49-F238E27FC236}">
                <a16:creationId xmlns:a16="http://schemas.microsoft.com/office/drawing/2014/main" id="{86C8292C-B32F-B856-23CA-F5DA30C8CC14}"/>
              </a:ext>
            </a:extLst>
          </p:cNvPr>
          <p:cNvSpPr/>
          <p:nvPr/>
        </p:nvSpPr>
        <p:spPr>
          <a:xfrm>
            <a:off x="7981498" y="475187"/>
            <a:ext cx="3093795" cy="1475533"/>
          </a:xfrm>
          <a:prstGeom prst="roundRect">
            <a:avLst>
              <a:gd name="adj" fmla="val 73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" name="Rectangle: Rounded Corners 3072">
            <a:extLst>
              <a:ext uri="{FF2B5EF4-FFF2-40B4-BE49-F238E27FC236}">
                <a16:creationId xmlns:a16="http://schemas.microsoft.com/office/drawing/2014/main" id="{53AB7803-82DE-4936-C60A-0EB77082FF19}"/>
              </a:ext>
            </a:extLst>
          </p:cNvPr>
          <p:cNvSpPr/>
          <p:nvPr/>
        </p:nvSpPr>
        <p:spPr>
          <a:xfrm>
            <a:off x="4047058" y="3763415"/>
            <a:ext cx="3093795" cy="1475533"/>
          </a:xfrm>
          <a:prstGeom prst="roundRect">
            <a:avLst>
              <a:gd name="adj" fmla="val 73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Rectangle: Rounded Corners 3074">
            <a:extLst>
              <a:ext uri="{FF2B5EF4-FFF2-40B4-BE49-F238E27FC236}">
                <a16:creationId xmlns:a16="http://schemas.microsoft.com/office/drawing/2014/main" id="{E3F250B6-038F-99C1-2C78-E5C677F69E82}"/>
              </a:ext>
            </a:extLst>
          </p:cNvPr>
          <p:cNvSpPr/>
          <p:nvPr/>
        </p:nvSpPr>
        <p:spPr>
          <a:xfrm>
            <a:off x="4044697" y="2113205"/>
            <a:ext cx="3093795" cy="1475533"/>
          </a:xfrm>
          <a:prstGeom prst="roundRect">
            <a:avLst>
              <a:gd name="adj" fmla="val 73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Slide Number Placeholder 1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15</a:t>
            </a:fld>
            <a:endParaRPr lang="en-US" dirty="0">
              <a:solidFill>
                <a:srgbClr val="90C226"/>
              </a:solidFill>
            </a:endParaRPr>
          </a:p>
        </p:txBody>
      </p:sp>
      <p:pic>
        <p:nvPicPr>
          <p:cNvPr id="2" name="Picture 1" descr="Abstract Blue HD Wallpaper | Background Image | 1920x1080">
            <a:extLst>
              <a:ext uri="{FF2B5EF4-FFF2-40B4-BE49-F238E27FC236}">
                <a16:creationId xmlns:a16="http://schemas.microsoft.com/office/drawing/2014/main" id="{5E6FEB24-639D-5DA1-79F1-0B6334DBB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2" r="20604"/>
          <a:stretch/>
        </p:blipFill>
        <p:spPr bwMode="auto">
          <a:xfrm>
            <a:off x="-167640" y="0"/>
            <a:ext cx="2045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60E089-4AC2-95CD-5752-02F87D848965}"/>
              </a:ext>
            </a:extLst>
          </p:cNvPr>
          <p:cNvSpPr txBox="1"/>
          <p:nvPr/>
        </p:nvSpPr>
        <p:spPr>
          <a:xfrm>
            <a:off x="-23511" y="579548"/>
            <a:ext cx="1728216" cy="13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ກອງປະຊຸມຜູ້ບໍລິຫານ</a:t>
            </a:r>
            <a:endParaRPr lang="en-US" sz="12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ອາຊີວະສຶກສາທົ່ວປະເທດ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ປະຈໍາສົກຮຽນ </a:t>
            </a: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2023-2024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ຄັ້ງວັນທີ </a:t>
            </a:r>
            <a:r>
              <a:rPr lang="lo-LA" sz="11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19-20</a:t>
            </a: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 ກັນຍາ </a:t>
            </a:r>
            <a:r>
              <a:rPr lang="lo-LA" sz="11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2024 </a:t>
            </a:r>
            <a:endParaRPr lang="lo-LA" sz="1100" b="1" kern="100">
              <a:solidFill>
                <a:schemeClr val="bg1"/>
              </a:solidFill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ທີ່ວິທະຍາໄລເຕັກນິກການລົດໄຟ, ນະຄອນຫຼວງວຽງຈັນ</a:t>
            </a:r>
            <a:endParaRPr lang="en-US" sz="11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B8BD71-A139-373D-5890-C645EFFD0D89}"/>
              </a:ext>
            </a:extLst>
          </p:cNvPr>
          <p:cNvSpPr txBox="1"/>
          <p:nvPr/>
        </p:nvSpPr>
        <p:spPr>
          <a:xfrm>
            <a:off x="0" y="4417661"/>
            <a:ext cx="1728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ປະເມີນຜົນສໍາເລັດການຈັດຕັ້ງປະຕິບັດແຜນ ພັດທະນາອາຊີວະສຶກສາ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5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ປີ (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2021-2025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) </a:t>
            </a:r>
            <a:endParaRPr lang="en-US" sz="1400" b="1">
              <a:solidFill>
                <a:schemeClr val="accent4">
                  <a:lumMod val="20000"/>
                  <a:lumOff val="80000"/>
                </a:schemeClr>
              </a:solidFill>
              <a:effectLst/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algn="ctr"/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ແລະ ຄາດຄະເນກໍານົດແຜນ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5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 ປີ (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2026-2030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)</a:t>
            </a:r>
            <a:endParaRPr lang="lo-LA" sz="2800" b="1">
              <a:solidFill>
                <a:schemeClr val="accent4">
                  <a:lumMod val="20000"/>
                  <a:lumOff val="80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EB22B48-C9DA-14BE-0F07-5B3FFA12C0D3}"/>
              </a:ext>
            </a:extLst>
          </p:cNvPr>
          <p:cNvSpPr/>
          <p:nvPr/>
        </p:nvSpPr>
        <p:spPr>
          <a:xfrm>
            <a:off x="4037948" y="475187"/>
            <a:ext cx="3093795" cy="1475533"/>
          </a:xfrm>
          <a:prstGeom prst="roundRect">
            <a:avLst>
              <a:gd name="adj" fmla="val 73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4D98A4-090C-32E9-E5D4-5D19204995A5}"/>
              </a:ext>
            </a:extLst>
          </p:cNvPr>
          <p:cNvSpPr/>
          <p:nvPr/>
        </p:nvSpPr>
        <p:spPr>
          <a:xfrm>
            <a:off x="4450603" y="641152"/>
            <a:ext cx="2616202" cy="132343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ຂະຫຍາຍໂອກາດ ແລະ ຄວາມເທົ່າທຽມການເຂົ້າເຖິງວຽກງານອາຊີວະສຶກສາ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2DB5DC-8852-2F8B-F233-E7BBF94F9544}"/>
              </a:ext>
            </a:extLst>
          </p:cNvPr>
          <p:cNvSpPr/>
          <p:nvPr/>
        </p:nvSpPr>
        <p:spPr>
          <a:xfrm>
            <a:off x="4466541" y="2526019"/>
            <a:ext cx="2503538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lo-LA" sz="2000" b="1">
                <a:latin typeface="Phetsarath OT" panose="02000500000000020004" pitchFamily="2" charset="0"/>
                <a:cs typeface="Phetsarath OT" panose="02000500000000020004" pitchFamily="2" charset="0"/>
              </a:rPr>
              <a:t>ປັບປຸງຄຸນນະພາບ ແລະ ຄວາມສອດຄ່ອງ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A7B0A1-1825-D547-6DB8-EC3005EDB4F9}"/>
              </a:ext>
            </a:extLst>
          </p:cNvPr>
          <p:cNvSpPr/>
          <p:nvPr/>
        </p:nvSpPr>
        <p:spPr>
          <a:xfrm>
            <a:off x="4435946" y="4036016"/>
            <a:ext cx="2403557" cy="101566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ສ້າງຄວາມເຂັ້ມແຂງ</a:t>
            </a:r>
          </a:p>
          <a:p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ໃຫ້ແກ່ ບຸກຄະລາກອນອາຊີວະສຶກສາ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D4EFB0B-3DEC-1FD3-397E-55882BE3FDCC}"/>
              </a:ext>
            </a:extLst>
          </p:cNvPr>
          <p:cNvSpPr/>
          <p:nvPr/>
        </p:nvSpPr>
        <p:spPr>
          <a:xfrm>
            <a:off x="8134696" y="2293089"/>
            <a:ext cx="2743200" cy="101566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lo-LA" sz="2000" b="1">
                <a:latin typeface="Phetsarath OT" panose="02000500000000020004" pitchFamily="2" charset="0"/>
                <a:cs typeface="Phetsarath OT" panose="02000500000000020004" pitchFamily="2" charset="0"/>
              </a:rPr>
              <a:t>ພັດທະນາ ທັກສະ ວິຊາຊີບໃຫ້ແກ່ ຊາວໜຸ່ມ ຊຸມຊົນ ແລະ ການຮຽນຮູ້ຕະຫຼອດຊີວິດ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A3B4B9D-ECA3-32F5-60CE-01784C76AD1B}"/>
              </a:ext>
            </a:extLst>
          </p:cNvPr>
          <p:cNvSpPr txBox="1"/>
          <p:nvPr/>
        </p:nvSpPr>
        <p:spPr>
          <a:xfrm>
            <a:off x="2170017" y="89412"/>
            <a:ext cx="5473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600" b="1">
                <a:solidFill>
                  <a:schemeClr val="accent6">
                    <a:lumMod val="75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ຄາດຄະເນກໍານົດແຜນ </a:t>
            </a:r>
            <a:r>
              <a:rPr lang="lo-LA" sz="1600" b="1">
                <a:solidFill>
                  <a:schemeClr val="accent6">
                    <a:lumMod val="75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5</a:t>
            </a:r>
            <a:r>
              <a:rPr lang="lo-LA" sz="1600" b="1">
                <a:solidFill>
                  <a:schemeClr val="accent6">
                    <a:lumMod val="75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 ປີ (</a:t>
            </a:r>
            <a:r>
              <a:rPr lang="lo-LA" sz="1600" b="1">
                <a:solidFill>
                  <a:schemeClr val="accent6">
                    <a:lumMod val="75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2026-2030</a:t>
            </a:r>
            <a:r>
              <a:rPr lang="lo-LA" sz="1600" b="1">
                <a:solidFill>
                  <a:schemeClr val="accent6">
                    <a:lumMod val="75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)</a:t>
            </a:r>
            <a:endParaRPr lang="lo-LA" sz="3200" b="1">
              <a:solidFill>
                <a:schemeClr val="accent6">
                  <a:lumMod val="75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077" name="Rectangle 3076">
            <a:extLst>
              <a:ext uri="{FF2B5EF4-FFF2-40B4-BE49-F238E27FC236}">
                <a16:creationId xmlns:a16="http://schemas.microsoft.com/office/drawing/2014/main" id="{D4C64915-A3A3-08FD-231C-420DB2EACDA1}"/>
              </a:ext>
            </a:extLst>
          </p:cNvPr>
          <p:cNvSpPr/>
          <p:nvPr/>
        </p:nvSpPr>
        <p:spPr>
          <a:xfrm>
            <a:off x="8371507" y="4032989"/>
            <a:ext cx="2506389" cy="101566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lo-LA" sz="2000" b="1">
                <a:latin typeface="Phetsarath OT" panose="02000500000000020004" pitchFamily="2" charset="0"/>
                <a:cs typeface="Phetsarath OT" panose="02000500000000020004" pitchFamily="2" charset="0"/>
              </a:rPr>
              <a:t>ພັດທະນາອາຊີວະສຶກສາ ຫັນເປັນ </a:t>
            </a:r>
            <a:r>
              <a:rPr lang="en-US" sz="2000" b="1">
                <a:latin typeface="Phetsarath OT" panose="02000500000000020004" pitchFamily="2" charset="0"/>
                <a:cs typeface="Phetsarath OT" panose="02000500000000020004" pitchFamily="2" charset="0"/>
              </a:rPr>
              <a:t>Digital</a:t>
            </a:r>
            <a:r>
              <a:rPr lang="lo-LA" sz="2000" b="1">
                <a:latin typeface="Phetsarath OT" panose="02000500000000020004" pitchFamily="2" charset="0"/>
                <a:cs typeface="Phetsarath OT" panose="02000500000000020004" pitchFamily="2" charset="0"/>
              </a:rPr>
              <a:t>, ສີຂຽວ ແລະ ຍືນຍົງ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14946D-323F-3482-493C-3999F3E0C7A8}"/>
              </a:ext>
            </a:extLst>
          </p:cNvPr>
          <p:cNvSpPr/>
          <p:nvPr/>
        </p:nvSpPr>
        <p:spPr>
          <a:xfrm>
            <a:off x="8134695" y="632702"/>
            <a:ext cx="2940597" cy="101566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ສົ່ງເສີມການຮ່ວມມື ກັບພາກທຸລະກິດ</a:t>
            </a:r>
            <a:r>
              <a:rPr lang="en-US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ສ້າງນະວັດຕະກໍາ ແລະ ຫັນກຸ້ມຕົນເອງທາງດ້ານການເງິນ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B36FE2-2758-DF6B-8828-275AC8EF3738}"/>
              </a:ext>
            </a:extLst>
          </p:cNvPr>
          <p:cNvSpPr txBox="1"/>
          <p:nvPr/>
        </p:nvSpPr>
        <p:spPr>
          <a:xfrm>
            <a:off x="3271725" y="217898"/>
            <a:ext cx="825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56511E-1964-D158-481D-B6143CD50D56}"/>
              </a:ext>
            </a:extLst>
          </p:cNvPr>
          <p:cNvSpPr txBox="1"/>
          <p:nvPr/>
        </p:nvSpPr>
        <p:spPr>
          <a:xfrm>
            <a:off x="7270952" y="217898"/>
            <a:ext cx="825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9D22A3-D096-2428-87ED-E0B6F7B72257}"/>
              </a:ext>
            </a:extLst>
          </p:cNvPr>
          <p:cNvSpPr txBox="1"/>
          <p:nvPr/>
        </p:nvSpPr>
        <p:spPr>
          <a:xfrm>
            <a:off x="3271725" y="2097818"/>
            <a:ext cx="825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6A58EA-479F-A2CF-66D7-CD4F3DE4866B}"/>
              </a:ext>
            </a:extLst>
          </p:cNvPr>
          <p:cNvSpPr txBox="1"/>
          <p:nvPr/>
        </p:nvSpPr>
        <p:spPr>
          <a:xfrm>
            <a:off x="3271725" y="3727857"/>
            <a:ext cx="825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62478F-BE7D-76E7-9543-48992DB98584}"/>
              </a:ext>
            </a:extLst>
          </p:cNvPr>
          <p:cNvSpPr txBox="1"/>
          <p:nvPr/>
        </p:nvSpPr>
        <p:spPr>
          <a:xfrm>
            <a:off x="7270952" y="1903373"/>
            <a:ext cx="825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1CA915-53D1-A304-A023-E2533405D4ED}"/>
              </a:ext>
            </a:extLst>
          </p:cNvPr>
          <p:cNvSpPr txBox="1"/>
          <p:nvPr/>
        </p:nvSpPr>
        <p:spPr>
          <a:xfrm>
            <a:off x="7270952" y="3607618"/>
            <a:ext cx="825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73CF6C-9417-03D8-2EED-791DB4937599}"/>
              </a:ext>
            </a:extLst>
          </p:cNvPr>
          <p:cNvSpPr txBox="1"/>
          <p:nvPr/>
        </p:nvSpPr>
        <p:spPr>
          <a:xfrm rot="5400000">
            <a:off x="6435511" y="1660499"/>
            <a:ext cx="1015663" cy="8473441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r>
              <a:rPr lang="lo-LA">
                <a:latin typeface="Phetsarath OT" panose="02000500000000020004" pitchFamily="2" charset="0"/>
                <a:ea typeface="MS Mincho" panose="02020609040205080304" pitchFamily="49" charset="-128"/>
                <a:cs typeface="Phetsarath OT" panose="02000500000000020004" pitchFamily="2" charset="0"/>
              </a:rPr>
              <a:t>	ສະຖານອາຊີວະສຶກສາ ຄົ້ນຄວ້າການກໍານົດ ວິໄສທັດ, ພັນທະກິດ, ເປົ້າໝາຍ ແລະ ກິດຈະກໍາຂອງຕົນໃຫ້ສອດຄ່ອງກັບຄວາມຕ້ອງການກໍາລັງແຮງງານ ແລະ ແຜນພັດທະນາຂອງທ້ອງຖິ່ນ ເພື່ອສະເໜີກົມອາຊີວະສຶກສາ ສັງລວມເປັນແຜນຍຸດທະສາດລວມ.</a:t>
            </a:r>
            <a:endParaRPr lang="lo-LA" sz="360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F269F2A-E8CB-F03A-A17F-25A4C85D6093}"/>
              </a:ext>
            </a:extLst>
          </p:cNvPr>
          <p:cNvSpPr/>
          <p:nvPr/>
        </p:nvSpPr>
        <p:spPr>
          <a:xfrm rot="16200000">
            <a:off x="6809827" y="5756931"/>
            <a:ext cx="267030" cy="756033"/>
          </a:xfrm>
          <a:prstGeom prst="rightArrow">
            <a:avLst>
              <a:gd name="adj1" fmla="val 50000"/>
              <a:gd name="adj2" fmla="val 36637"/>
            </a:avLst>
          </a:prstGeom>
          <a:solidFill>
            <a:schemeClr val="accent6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92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B6CC1F-F1E8-0D39-3301-3CE42EF5A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280" y="0"/>
            <a:ext cx="10314432" cy="6858000"/>
          </a:xfrm>
          <a:prstGeom prst="rect">
            <a:avLst/>
          </a:prstGeom>
        </p:spPr>
      </p:pic>
      <p:sp>
        <p:nvSpPr>
          <p:cNvPr id="194" name="Slide Number Placeholder 1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16</a:t>
            </a:fld>
            <a:endParaRPr lang="en-US" dirty="0">
              <a:solidFill>
                <a:srgbClr val="90C226"/>
              </a:solidFill>
            </a:endParaRPr>
          </a:p>
        </p:txBody>
      </p:sp>
      <p:pic>
        <p:nvPicPr>
          <p:cNvPr id="2" name="Picture 1" descr="Abstract Blue HD Wallpaper | Background Image | 1920x1080">
            <a:extLst>
              <a:ext uri="{FF2B5EF4-FFF2-40B4-BE49-F238E27FC236}">
                <a16:creationId xmlns:a16="http://schemas.microsoft.com/office/drawing/2014/main" id="{F009FDCF-FBC5-2EE0-4419-6DB1D036D0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2" r="20604"/>
          <a:stretch/>
        </p:blipFill>
        <p:spPr bwMode="auto">
          <a:xfrm>
            <a:off x="-167640" y="0"/>
            <a:ext cx="2045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19CDCE-8068-0B98-85E5-191372CB020D}"/>
              </a:ext>
            </a:extLst>
          </p:cNvPr>
          <p:cNvSpPr txBox="1"/>
          <p:nvPr/>
        </p:nvSpPr>
        <p:spPr>
          <a:xfrm>
            <a:off x="-23511" y="579548"/>
            <a:ext cx="1728216" cy="13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ກອງປະຊຸມຜູ້ບໍລິຫານ</a:t>
            </a:r>
            <a:endParaRPr lang="en-US" sz="12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ອາຊີວະສຶກສາທົ່ວປະເທດ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ປະຈໍາສົກຮຽນ </a:t>
            </a: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2023-2024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ຄັ້ງວັນທີ </a:t>
            </a:r>
            <a:r>
              <a:rPr lang="lo-LA" sz="11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19-20</a:t>
            </a: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 ກັນຍາ </a:t>
            </a:r>
            <a:r>
              <a:rPr lang="lo-LA" sz="11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2024 </a:t>
            </a:r>
            <a:endParaRPr lang="lo-LA" sz="1100" b="1" kern="100">
              <a:solidFill>
                <a:schemeClr val="bg1"/>
              </a:solidFill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ທີ່ວິທະຍາໄລເຕັກນິກການລົດໄຟ, ນະຄອນຫຼວງວຽງຈັນ</a:t>
            </a:r>
            <a:endParaRPr lang="en-US" sz="11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FB31F-263A-6EFB-0ECF-D38270854919}"/>
              </a:ext>
            </a:extLst>
          </p:cNvPr>
          <p:cNvSpPr txBox="1"/>
          <p:nvPr/>
        </p:nvSpPr>
        <p:spPr>
          <a:xfrm>
            <a:off x="0" y="4417661"/>
            <a:ext cx="1728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ປະເມີນຜົນສໍາເລັດການຈັດຕັ້ງປະຕິບັດແຜນ ພັດທະນາອາຊີວະສຶກສາ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5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ປີ (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2021-2025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) </a:t>
            </a:r>
            <a:endParaRPr lang="en-US" sz="1400" b="1">
              <a:solidFill>
                <a:schemeClr val="accent4">
                  <a:lumMod val="20000"/>
                  <a:lumOff val="80000"/>
                </a:schemeClr>
              </a:solidFill>
              <a:effectLst/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algn="ctr"/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ແລະ ຄາດຄະເນກໍານົດແຜນ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5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 ປີ (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2026-2030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)</a:t>
            </a:r>
            <a:endParaRPr lang="lo-LA" sz="2800" b="1">
              <a:solidFill>
                <a:schemeClr val="accent4">
                  <a:lumMod val="20000"/>
                  <a:lumOff val="80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624891-3C30-B7D8-DDD1-EF2969789FBF}"/>
              </a:ext>
            </a:extLst>
          </p:cNvPr>
          <p:cNvSpPr txBox="1"/>
          <p:nvPr/>
        </p:nvSpPr>
        <p:spPr>
          <a:xfrm>
            <a:off x="1877568" y="1953707"/>
            <a:ext cx="97170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66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anose="02020609040205080304" pitchFamily="49" charset="-128"/>
                <a:cs typeface="Phetsarath OT" panose="02000500000000020004" pitchFamily="2" charset="0"/>
              </a:rPr>
              <a:t>ຂອບໃຈ</a:t>
            </a:r>
            <a:endParaRPr lang="lo-LA" sz="41300" b="1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2F034A-8679-6559-5F35-E5313353A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280" y="0"/>
            <a:ext cx="10314432" cy="6858000"/>
          </a:xfrm>
          <a:prstGeom prst="rect">
            <a:avLst/>
          </a:prstGeom>
        </p:spPr>
      </p:pic>
      <p:sp>
        <p:nvSpPr>
          <p:cNvPr id="194" name="Slide Number Placeholder 1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2</a:t>
            </a:fld>
            <a:endParaRPr lang="en-US" dirty="0">
              <a:solidFill>
                <a:srgbClr val="90C226"/>
              </a:solidFill>
            </a:endParaRPr>
          </a:p>
        </p:txBody>
      </p:sp>
      <p:pic>
        <p:nvPicPr>
          <p:cNvPr id="3" name="Picture 2" descr="Abstract Blue HD Wallpaper | Background Image | 1920x1080">
            <a:extLst>
              <a:ext uri="{FF2B5EF4-FFF2-40B4-BE49-F238E27FC236}">
                <a16:creationId xmlns:a16="http://schemas.microsoft.com/office/drawing/2014/main" id="{5CD8A5C7-1CB2-2180-7F08-4EC39B3EE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2" r="20604"/>
          <a:stretch/>
        </p:blipFill>
        <p:spPr bwMode="auto">
          <a:xfrm>
            <a:off x="-167640" y="0"/>
            <a:ext cx="2045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1DBAB4-2CA7-9A90-0311-555744541532}"/>
              </a:ext>
            </a:extLst>
          </p:cNvPr>
          <p:cNvSpPr txBox="1"/>
          <p:nvPr/>
        </p:nvSpPr>
        <p:spPr>
          <a:xfrm>
            <a:off x="4461402" y="1717047"/>
            <a:ext cx="6096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lo-LA" sz="2400" b="1">
                <a:solidFill>
                  <a:schemeClr val="accent1">
                    <a:lumMod val="75000"/>
                  </a:schemeClr>
                </a:solidFill>
                <a:ea typeface="MS Mincho" panose="02020609040205080304" pitchFamily="49" charset="-128"/>
                <a:cs typeface="Phetsarath OT" panose="02000500000000020004" pitchFamily="2" charset="0"/>
              </a:rPr>
              <a:t>ປະເມີນຜົນສໍາເລັດ ການຈັດຕັ້ງປະຕິບັດແຜນພັດທະນາອາຊີວະສຶກສາ ທ້າຍສະໄໝ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ea typeface="MS Mincho" panose="02020609040205080304" pitchFamily="49" charset="-128"/>
                <a:cs typeface="Phetsarath OT" panose="02000500000000020004" pitchFamily="2" charset="0"/>
              </a:rPr>
              <a:t> </a:t>
            </a:r>
          </a:p>
          <a:p>
            <a:pPr lvl="1"/>
            <a:r>
              <a:rPr lang="en-US" sz="2400" b="1">
                <a:solidFill>
                  <a:schemeClr val="accent1">
                    <a:lumMod val="75000"/>
                  </a:schemeClr>
                </a:solidFill>
                <a:ea typeface="MS Mincho" panose="02020609040205080304" pitchFamily="49" charset="-128"/>
                <a:cs typeface="Phetsarath OT" panose="02000500000000020004" pitchFamily="2" charset="0"/>
              </a:rPr>
              <a:t>(2021-2025)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934270-7B94-403E-20A8-60DC5098D1B1}"/>
              </a:ext>
            </a:extLst>
          </p:cNvPr>
          <p:cNvSpPr txBox="1"/>
          <p:nvPr/>
        </p:nvSpPr>
        <p:spPr>
          <a:xfrm>
            <a:off x="2950463" y="644864"/>
            <a:ext cx="189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2400" b="1">
                <a:solidFill>
                  <a:schemeClr val="accent1">
                    <a:lumMod val="75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ເນື້ອໃນ:</a:t>
            </a:r>
            <a:endParaRPr lang="lo-LA" sz="4400" b="1">
              <a:solidFill>
                <a:schemeClr val="accent1">
                  <a:lumMod val="75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D237FF-3E24-A048-3B39-0D8955AEADA6}"/>
              </a:ext>
            </a:extLst>
          </p:cNvPr>
          <p:cNvSpPr txBox="1"/>
          <p:nvPr/>
        </p:nvSpPr>
        <p:spPr>
          <a:xfrm>
            <a:off x="-23511" y="579548"/>
            <a:ext cx="1728216" cy="13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ກອງປະຊຸມຜູ້ບໍລິຫານ</a:t>
            </a:r>
            <a:endParaRPr lang="en-US" sz="12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ອາຊີວະສຶກສາທົ່ວປະເທດ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ປະຈໍາສົກຮຽນ </a:t>
            </a: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2023-2024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ຄັ້ງວັນທີ </a:t>
            </a:r>
            <a:r>
              <a:rPr lang="lo-LA" sz="11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19-20</a:t>
            </a: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 ກັນຍາ </a:t>
            </a:r>
            <a:r>
              <a:rPr lang="lo-LA" sz="11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2024 </a:t>
            </a:r>
            <a:endParaRPr lang="lo-LA" sz="1100" b="1" kern="100">
              <a:solidFill>
                <a:schemeClr val="bg1"/>
              </a:solidFill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ທີ່ວິທະຍາໄລເຕັກນິກການລົດໄຟ, ນະຄອນຫຼວງວຽງຈັນ</a:t>
            </a:r>
            <a:endParaRPr lang="en-US" sz="11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18EB31-3E8C-9999-2D97-66BBD396BCF4}"/>
              </a:ext>
            </a:extLst>
          </p:cNvPr>
          <p:cNvCxnSpPr>
            <a:cxnSpLocks/>
          </p:cNvCxnSpPr>
          <p:nvPr/>
        </p:nvCxnSpPr>
        <p:spPr>
          <a:xfrm>
            <a:off x="3004913" y="1209225"/>
            <a:ext cx="8830887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A52A20C-D1D9-8B37-50DF-419928076B0D}"/>
              </a:ext>
            </a:extLst>
          </p:cNvPr>
          <p:cNvSpPr txBox="1"/>
          <p:nvPr/>
        </p:nvSpPr>
        <p:spPr>
          <a:xfrm>
            <a:off x="0" y="4417661"/>
            <a:ext cx="1728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ປະເມີນຜົນສໍາເລັດການຈັດຕັ້ງປະຕິບັດແຜນ ພັດທະນາອາຊີວະສຶກສາ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5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ປີ (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2021-2025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) </a:t>
            </a:r>
            <a:endParaRPr lang="en-US" sz="1400" b="1">
              <a:solidFill>
                <a:schemeClr val="accent4">
                  <a:lumMod val="20000"/>
                  <a:lumOff val="80000"/>
                </a:schemeClr>
              </a:solidFill>
              <a:effectLst/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algn="ctr"/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ແລະ ຄາດຄະເນກໍານົດແຜນ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5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 ປີ (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2026-2030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)</a:t>
            </a:r>
            <a:endParaRPr lang="lo-LA" sz="2800" b="1">
              <a:solidFill>
                <a:schemeClr val="accent4">
                  <a:lumMod val="20000"/>
                  <a:lumOff val="80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7B58C4-DB8C-5513-D265-02E5CA9B19E0}"/>
              </a:ext>
            </a:extLst>
          </p:cNvPr>
          <p:cNvSpPr txBox="1"/>
          <p:nvPr/>
        </p:nvSpPr>
        <p:spPr>
          <a:xfrm>
            <a:off x="3593592" y="1588185"/>
            <a:ext cx="1036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1EC1FB-369E-5393-B73F-6B0C891C3FEE}"/>
              </a:ext>
            </a:extLst>
          </p:cNvPr>
          <p:cNvSpPr txBox="1"/>
          <p:nvPr/>
        </p:nvSpPr>
        <p:spPr>
          <a:xfrm>
            <a:off x="4882896" y="3354396"/>
            <a:ext cx="5910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2400" b="1">
                <a:solidFill>
                  <a:schemeClr val="accent1">
                    <a:lumMod val="75000"/>
                  </a:schemeClr>
                </a:solidFill>
                <a:ea typeface="MS Mincho" panose="02020609040205080304" pitchFamily="49" charset="-128"/>
                <a:cs typeface="Phetsarath OT" panose="02000500000000020004" pitchFamily="2" charset="0"/>
              </a:rPr>
              <a:t>ສັງລວມບັນດາກິດຈະກໍາ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ea typeface="MS Mincho" panose="02020609040205080304" pitchFamily="49" charset="-128"/>
                <a:cs typeface="Phetsarath OT" panose="02000500000000020004" pitchFamily="2" charset="0"/>
              </a:rPr>
              <a:t>2021-2024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9551A4-4B10-0C06-535C-862B8CE5C6A2}"/>
              </a:ext>
            </a:extLst>
          </p:cNvPr>
          <p:cNvSpPr txBox="1"/>
          <p:nvPr/>
        </p:nvSpPr>
        <p:spPr>
          <a:xfrm>
            <a:off x="4956048" y="4123748"/>
            <a:ext cx="5910259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accent1">
                    <a:lumMod val="75000"/>
                  </a:schemeClr>
                </a:solidFill>
                <a:ea typeface="MS Mincho" panose="02020609040205080304" pitchFamily="49" charset="-128"/>
                <a:cs typeface="Phetsarath OT" panose="02000500000000020004" pitchFamily="2" charset="0"/>
              </a:rPr>
              <a:t> </a:t>
            </a:r>
          </a:p>
          <a:p>
            <a:r>
              <a:rPr lang="lo-LA" sz="2400" b="1">
                <a:solidFill>
                  <a:schemeClr val="accent1">
                    <a:lumMod val="75000"/>
                  </a:schemeClr>
                </a:solidFill>
                <a:ea typeface="MS Mincho" panose="02020609040205080304" pitchFamily="49" charset="-128"/>
                <a:cs typeface="Phetsarath OT" panose="02000500000000020004" pitchFamily="2" charset="0"/>
              </a:rPr>
              <a:t>ກໍານົດແຜນພັດທະນາໃນ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ea typeface="MS Mincho" panose="02020609040205080304" pitchFamily="49" charset="-128"/>
                <a:cs typeface="Phetsarath OT" panose="02000500000000020004" pitchFamily="2" charset="0"/>
              </a:rPr>
              <a:t>5</a:t>
            </a:r>
            <a:r>
              <a:rPr lang="lo-LA" sz="2400" b="1">
                <a:solidFill>
                  <a:schemeClr val="accent1">
                    <a:lumMod val="75000"/>
                  </a:schemeClr>
                </a:solidFill>
                <a:ea typeface="MS Mincho" panose="02020609040205080304" pitchFamily="49" charset="-128"/>
                <a:cs typeface="Phetsarath OT" panose="02000500000000020004" pitchFamily="2" charset="0"/>
              </a:rPr>
              <a:t> ປີຕໍ່ໜ້າ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ea typeface="MS Mincho" panose="02020609040205080304" pitchFamily="49" charset="-128"/>
                <a:cs typeface="Phetsarath OT" panose="02000500000000020004" pitchFamily="2" charset="0"/>
              </a:rPr>
              <a:t>  </a:t>
            </a:r>
          </a:p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  <a:ea typeface="MS Mincho" panose="02020609040205080304" pitchFamily="49" charset="-128"/>
                <a:cs typeface="Phetsarath OT" panose="02000500000000020004" pitchFamily="2" charset="0"/>
              </a:rPr>
              <a:t>(2026-2030)</a:t>
            </a:r>
            <a:endParaRPr lang="lo-LA" sz="2400" b="1">
              <a:solidFill>
                <a:schemeClr val="accent1">
                  <a:lumMod val="75000"/>
                </a:schemeClr>
              </a:solidFill>
              <a:ea typeface="MS Mincho" panose="02020609040205080304" pitchFamily="49" charset="-128"/>
              <a:cs typeface="Phetsarath OT" panose="02000500000000020004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8DF35F-F00B-C05D-1C67-3B04ACF77C84}"/>
              </a:ext>
            </a:extLst>
          </p:cNvPr>
          <p:cNvSpPr txBox="1"/>
          <p:nvPr/>
        </p:nvSpPr>
        <p:spPr>
          <a:xfrm>
            <a:off x="3593592" y="2956686"/>
            <a:ext cx="1036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2A8B96-BC9B-BAB7-881F-281E8F9D22AA}"/>
              </a:ext>
            </a:extLst>
          </p:cNvPr>
          <p:cNvSpPr txBox="1"/>
          <p:nvPr/>
        </p:nvSpPr>
        <p:spPr>
          <a:xfrm>
            <a:off x="3593592" y="4188961"/>
            <a:ext cx="1036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6908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Blue HD Wallpaper | Background Image | 1920x1080">
            <a:extLst>
              <a:ext uri="{FF2B5EF4-FFF2-40B4-BE49-F238E27FC236}">
                <a16:creationId xmlns:a16="http://schemas.microsoft.com/office/drawing/2014/main" id="{0C3BD38A-BA9F-284D-CC28-0E32AAF4C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2" r="20604"/>
          <a:stretch/>
        </p:blipFill>
        <p:spPr bwMode="auto">
          <a:xfrm>
            <a:off x="-167640" y="0"/>
            <a:ext cx="2045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290C2ED8-0E90-C7A2-4D7C-0A1840D2EBFE}"/>
              </a:ext>
            </a:extLst>
          </p:cNvPr>
          <p:cNvSpPr/>
          <p:nvPr/>
        </p:nvSpPr>
        <p:spPr>
          <a:xfrm rot="16200000">
            <a:off x="4331207" y="-1002798"/>
            <a:ext cx="6858001" cy="8863584"/>
          </a:xfrm>
          <a:custGeom>
            <a:avLst/>
            <a:gdLst>
              <a:gd name="connsiteX0" fmla="*/ 6858000 w 6858000"/>
              <a:gd name="connsiteY0" fmla="*/ 8779806 h 11385564"/>
              <a:gd name="connsiteX1" fmla="*/ 6858000 w 6858000"/>
              <a:gd name="connsiteY1" fmla="*/ 11385564 h 11385564"/>
              <a:gd name="connsiteX2" fmla="*/ 0 w 6858000"/>
              <a:gd name="connsiteY2" fmla="*/ 11385564 h 11385564"/>
              <a:gd name="connsiteX3" fmla="*/ 0 w 6858000"/>
              <a:gd name="connsiteY3" fmla="*/ 7131822 h 11385564"/>
              <a:gd name="connsiteX4" fmla="*/ 1613014 w 6858000"/>
              <a:gd name="connsiteY4" fmla="*/ 0 h 11385564"/>
              <a:gd name="connsiteX5" fmla="*/ 4872259 w 6858000"/>
              <a:gd name="connsiteY5" fmla="*/ 0 h 11385564"/>
              <a:gd name="connsiteX0" fmla="*/ 6858000 w 7621320"/>
              <a:gd name="connsiteY0" fmla="*/ 8779806 h 11418817"/>
              <a:gd name="connsiteX1" fmla="*/ 7621320 w 7621320"/>
              <a:gd name="connsiteY1" fmla="*/ 11418817 h 11418817"/>
              <a:gd name="connsiteX2" fmla="*/ 0 w 7621320"/>
              <a:gd name="connsiteY2" fmla="*/ 11385564 h 11418817"/>
              <a:gd name="connsiteX3" fmla="*/ 0 w 7621320"/>
              <a:gd name="connsiteY3" fmla="*/ 7131822 h 11418817"/>
              <a:gd name="connsiteX4" fmla="*/ 1613014 w 7621320"/>
              <a:gd name="connsiteY4" fmla="*/ 0 h 11418817"/>
              <a:gd name="connsiteX5" fmla="*/ 4872259 w 7621320"/>
              <a:gd name="connsiteY5" fmla="*/ 0 h 11418817"/>
              <a:gd name="connsiteX6" fmla="*/ 6858000 w 7621320"/>
              <a:gd name="connsiteY6" fmla="*/ 8779806 h 11418817"/>
              <a:gd name="connsiteX0" fmla="*/ 7023042 w 7621320"/>
              <a:gd name="connsiteY0" fmla="*/ 8813057 h 11418817"/>
              <a:gd name="connsiteX1" fmla="*/ 7621320 w 7621320"/>
              <a:gd name="connsiteY1" fmla="*/ 11418817 h 11418817"/>
              <a:gd name="connsiteX2" fmla="*/ 0 w 7621320"/>
              <a:gd name="connsiteY2" fmla="*/ 11385564 h 11418817"/>
              <a:gd name="connsiteX3" fmla="*/ 0 w 7621320"/>
              <a:gd name="connsiteY3" fmla="*/ 7131822 h 11418817"/>
              <a:gd name="connsiteX4" fmla="*/ 1613014 w 7621320"/>
              <a:gd name="connsiteY4" fmla="*/ 0 h 11418817"/>
              <a:gd name="connsiteX5" fmla="*/ 4872259 w 7621320"/>
              <a:gd name="connsiteY5" fmla="*/ 0 h 11418817"/>
              <a:gd name="connsiteX6" fmla="*/ 7023042 w 7621320"/>
              <a:gd name="connsiteY6" fmla="*/ 8813057 h 11418817"/>
              <a:gd name="connsiteX0" fmla="*/ 7848251 w 8446529"/>
              <a:gd name="connsiteY0" fmla="*/ 8813057 h 11418817"/>
              <a:gd name="connsiteX1" fmla="*/ 8446529 w 8446529"/>
              <a:gd name="connsiteY1" fmla="*/ 11418817 h 11418817"/>
              <a:gd name="connsiteX2" fmla="*/ 0 w 8446529"/>
              <a:gd name="connsiteY2" fmla="*/ 11352313 h 11418817"/>
              <a:gd name="connsiteX3" fmla="*/ 825209 w 8446529"/>
              <a:gd name="connsiteY3" fmla="*/ 7131822 h 11418817"/>
              <a:gd name="connsiteX4" fmla="*/ 2438223 w 8446529"/>
              <a:gd name="connsiteY4" fmla="*/ 0 h 11418817"/>
              <a:gd name="connsiteX5" fmla="*/ 5697468 w 8446529"/>
              <a:gd name="connsiteY5" fmla="*/ 0 h 11418817"/>
              <a:gd name="connsiteX6" fmla="*/ 7848251 w 8446529"/>
              <a:gd name="connsiteY6" fmla="*/ 8813057 h 11418817"/>
              <a:gd name="connsiteX0" fmla="*/ 7848251 w 8446529"/>
              <a:gd name="connsiteY0" fmla="*/ 8813057 h 11418817"/>
              <a:gd name="connsiteX1" fmla="*/ 8446529 w 8446529"/>
              <a:gd name="connsiteY1" fmla="*/ 11418817 h 11418817"/>
              <a:gd name="connsiteX2" fmla="*/ 0 w 8446529"/>
              <a:gd name="connsiteY2" fmla="*/ 11352313 h 11418817"/>
              <a:gd name="connsiteX3" fmla="*/ 742685 w 8446529"/>
              <a:gd name="connsiteY3" fmla="*/ 7248200 h 11418817"/>
              <a:gd name="connsiteX4" fmla="*/ 2438223 w 8446529"/>
              <a:gd name="connsiteY4" fmla="*/ 0 h 11418817"/>
              <a:gd name="connsiteX5" fmla="*/ 5697468 w 8446529"/>
              <a:gd name="connsiteY5" fmla="*/ 0 h 11418817"/>
              <a:gd name="connsiteX6" fmla="*/ 7848251 w 8446529"/>
              <a:gd name="connsiteY6" fmla="*/ 8813057 h 11418817"/>
              <a:gd name="connsiteX0" fmla="*/ 7848251 w 7934519"/>
              <a:gd name="connsiteY0" fmla="*/ 8813057 h 11352313"/>
              <a:gd name="connsiteX1" fmla="*/ 7934519 w 7934519"/>
              <a:gd name="connsiteY1" fmla="*/ 10758040 h 11352313"/>
              <a:gd name="connsiteX2" fmla="*/ 0 w 7934519"/>
              <a:gd name="connsiteY2" fmla="*/ 11352313 h 11352313"/>
              <a:gd name="connsiteX3" fmla="*/ 742685 w 7934519"/>
              <a:gd name="connsiteY3" fmla="*/ 7248200 h 11352313"/>
              <a:gd name="connsiteX4" fmla="*/ 2438223 w 7934519"/>
              <a:gd name="connsiteY4" fmla="*/ 0 h 11352313"/>
              <a:gd name="connsiteX5" fmla="*/ 5697468 w 7934519"/>
              <a:gd name="connsiteY5" fmla="*/ 0 h 11352313"/>
              <a:gd name="connsiteX6" fmla="*/ 7848251 w 7934519"/>
              <a:gd name="connsiteY6" fmla="*/ 8813057 h 11352313"/>
              <a:gd name="connsiteX0" fmla="*/ 7848251 w 7985720"/>
              <a:gd name="connsiteY0" fmla="*/ 8813057 h 11384041"/>
              <a:gd name="connsiteX1" fmla="*/ 7985720 w 7985720"/>
              <a:gd name="connsiteY1" fmla="*/ 11384041 h 11384041"/>
              <a:gd name="connsiteX2" fmla="*/ 0 w 7985720"/>
              <a:gd name="connsiteY2" fmla="*/ 11352313 h 11384041"/>
              <a:gd name="connsiteX3" fmla="*/ 742685 w 7985720"/>
              <a:gd name="connsiteY3" fmla="*/ 7248200 h 11384041"/>
              <a:gd name="connsiteX4" fmla="*/ 2438223 w 7985720"/>
              <a:gd name="connsiteY4" fmla="*/ 0 h 11384041"/>
              <a:gd name="connsiteX5" fmla="*/ 5697468 w 7985720"/>
              <a:gd name="connsiteY5" fmla="*/ 0 h 11384041"/>
              <a:gd name="connsiteX6" fmla="*/ 7848251 w 7985720"/>
              <a:gd name="connsiteY6" fmla="*/ 8813057 h 11384041"/>
              <a:gd name="connsiteX0" fmla="*/ 7105566 w 7243035"/>
              <a:gd name="connsiteY0" fmla="*/ 8813057 h 11384041"/>
              <a:gd name="connsiteX1" fmla="*/ 7243035 w 7243035"/>
              <a:gd name="connsiteY1" fmla="*/ 11384041 h 11384041"/>
              <a:gd name="connsiteX2" fmla="*/ 281336 w 7243035"/>
              <a:gd name="connsiteY2" fmla="*/ 11300147 h 11384041"/>
              <a:gd name="connsiteX3" fmla="*/ 0 w 7243035"/>
              <a:gd name="connsiteY3" fmla="*/ 7248200 h 11384041"/>
              <a:gd name="connsiteX4" fmla="*/ 1695538 w 7243035"/>
              <a:gd name="connsiteY4" fmla="*/ 0 h 11384041"/>
              <a:gd name="connsiteX5" fmla="*/ 4954783 w 7243035"/>
              <a:gd name="connsiteY5" fmla="*/ 0 h 11384041"/>
              <a:gd name="connsiteX6" fmla="*/ 7105566 w 7243035"/>
              <a:gd name="connsiteY6" fmla="*/ 8813057 h 11384041"/>
              <a:gd name="connsiteX0" fmla="*/ 7105566 w 7243035"/>
              <a:gd name="connsiteY0" fmla="*/ 8813057 h 11384041"/>
              <a:gd name="connsiteX1" fmla="*/ 7243035 w 7243035"/>
              <a:gd name="connsiteY1" fmla="*/ 11384041 h 11384041"/>
              <a:gd name="connsiteX2" fmla="*/ 178934 w 7243035"/>
              <a:gd name="connsiteY2" fmla="*/ 11334925 h 11384041"/>
              <a:gd name="connsiteX3" fmla="*/ 0 w 7243035"/>
              <a:gd name="connsiteY3" fmla="*/ 7248200 h 11384041"/>
              <a:gd name="connsiteX4" fmla="*/ 1695538 w 7243035"/>
              <a:gd name="connsiteY4" fmla="*/ 0 h 11384041"/>
              <a:gd name="connsiteX5" fmla="*/ 4954783 w 7243035"/>
              <a:gd name="connsiteY5" fmla="*/ 0 h 11384041"/>
              <a:gd name="connsiteX6" fmla="*/ 7105566 w 7243035"/>
              <a:gd name="connsiteY6" fmla="*/ 8813057 h 11384041"/>
              <a:gd name="connsiteX0" fmla="*/ 6926632 w 7064101"/>
              <a:gd name="connsiteY0" fmla="*/ 8813057 h 11384041"/>
              <a:gd name="connsiteX1" fmla="*/ 7064101 w 7064101"/>
              <a:gd name="connsiteY1" fmla="*/ 11384041 h 11384041"/>
              <a:gd name="connsiteX2" fmla="*/ 0 w 7064101"/>
              <a:gd name="connsiteY2" fmla="*/ 11334925 h 11384041"/>
              <a:gd name="connsiteX3" fmla="*/ 42937 w 7064101"/>
              <a:gd name="connsiteY3" fmla="*/ 7022145 h 11384041"/>
              <a:gd name="connsiteX4" fmla="*/ 1516604 w 7064101"/>
              <a:gd name="connsiteY4" fmla="*/ 0 h 11384041"/>
              <a:gd name="connsiteX5" fmla="*/ 4775849 w 7064101"/>
              <a:gd name="connsiteY5" fmla="*/ 0 h 11384041"/>
              <a:gd name="connsiteX6" fmla="*/ 6926632 w 7064101"/>
              <a:gd name="connsiteY6" fmla="*/ 8813057 h 11384041"/>
              <a:gd name="connsiteX0" fmla="*/ 6994900 w 7064101"/>
              <a:gd name="connsiteY0" fmla="*/ 7265448 h 11384041"/>
              <a:gd name="connsiteX1" fmla="*/ 7064101 w 7064101"/>
              <a:gd name="connsiteY1" fmla="*/ 11384041 h 11384041"/>
              <a:gd name="connsiteX2" fmla="*/ 0 w 7064101"/>
              <a:gd name="connsiteY2" fmla="*/ 11334925 h 11384041"/>
              <a:gd name="connsiteX3" fmla="*/ 42937 w 7064101"/>
              <a:gd name="connsiteY3" fmla="*/ 7022145 h 11384041"/>
              <a:gd name="connsiteX4" fmla="*/ 1516604 w 7064101"/>
              <a:gd name="connsiteY4" fmla="*/ 0 h 11384041"/>
              <a:gd name="connsiteX5" fmla="*/ 4775849 w 7064101"/>
              <a:gd name="connsiteY5" fmla="*/ 0 h 11384041"/>
              <a:gd name="connsiteX6" fmla="*/ 6994900 w 7064101"/>
              <a:gd name="connsiteY6" fmla="*/ 7265448 h 11384041"/>
              <a:gd name="connsiteX0" fmla="*/ 7046101 w 7064101"/>
              <a:gd name="connsiteY0" fmla="*/ 7091562 h 11384041"/>
              <a:gd name="connsiteX1" fmla="*/ 7064101 w 7064101"/>
              <a:gd name="connsiteY1" fmla="*/ 11384041 h 11384041"/>
              <a:gd name="connsiteX2" fmla="*/ 0 w 7064101"/>
              <a:gd name="connsiteY2" fmla="*/ 11334925 h 11384041"/>
              <a:gd name="connsiteX3" fmla="*/ 42937 w 7064101"/>
              <a:gd name="connsiteY3" fmla="*/ 7022145 h 11384041"/>
              <a:gd name="connsiteX4" fmla="*/ 1516604 w 7064101"/>
              <a:gd name="connsiteY4" fmla="*/ 0 h 11384041"/>
              <a:gd name="connsiteX5" fmla="*/ 4775849 w 7064101"/>
              <a:gd name="connsiteY5" fmla="*/ 0 h 11384041"/>
              <a:gd name="connsiteX6" fmla="*/ 7046101 w 7064101"/>
              <a:gd name="connsiteY6" fmla="*/ 7091562 h 11384041"/>
              <a:gd name="connsiteX0" fmla="*/ 7046101 w 7046101"/>
              <a:gd name="connsiteY0" fmla="*/ 7091562 h 11384044"/>
              <a:gd name="connsiteX1" fmla="*/ 7012902 w 7046101"/>
              <a:gd name="connsiteY1" fmla="*/ 11384044 h 11384044"/>
              <a:gd name="connsiteX2" fmla="*/ 0 w 7046101"/>
              <a:gd name="connsiteY2" fmla="*/ 11334925 h 11384044"/>
              <a:gd name="connsiteX3" fmla="*/ 42937 w 7046101"/>
              <a:gd name="connsiteY3" fmla="*/ 7022145 h 11384044"/>
              <a:gd name="connsiteX4" fmla="*/ 1516604 w 7046101"/>
              <a:gd name="connsiteY4" fmla="*/ 0 h 11384044"/>
              <a:gd name="connsiteX5" fmla="*/ 4775849 w 7046101"/>
              <a:gd name="connsiteY5" fmla="*/ 0 h 11384044"/>
              <a:gd name="connsiteX6" fmla="*/ 7046101 w 7046101"/>
              <a:gd name="connsiteY6" fmla="*/ 7091562 h 1138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6101" h="11384044">
                <a:moveTo>
                  <a:pt x="7046101" y="7091562"/>
                </a:moveTo>
                <a:lnTo>
                  <a:pt x="7012902" y="11384044"/>
                </a:lnTo>
                <a:lnTo>
                  <a:pt x="0" y="11334925"/>
                </a:lnTo>
                <a:lnTo>
                  <a:pt x="42937" y="7022145"/>
                </a:lnTo>
                <a:lnTo>
                  <a:pt x="1516604" y="0"/>
                </a:lnTo>
                <a:lnTo>
                  <a:pt x="4775849" y="0"/>
                </a:lnTo>
                <a:lnTo>
                  <a:pt x="7046101" y="7091562"/>
                </a:lnTo>
                <a:close/>
              </a:path>
            </a:pathLst>
          </a:custGeom>
          <a:gradFill flip="none" rotWithShape="1">
            <a:gsLst>
              <a:gs pos="73000">
                <a:srgbClr val="EEF2F9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21000">
                <a:srgbClr val="F0F4FA"/>
              </a:gs>
              <a:gs pos="0">
                <a:srgbClr val="C2D1EB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593DDC-0587-6C80-2445-FD903A8473EE}"/>
              </a:ext>
            </a:extLst>
          </p:cNvPr>
          <p:cNvSpPr txBox="1"/>
          <p:nvPr/>
        </p:nvSpPr>
        <p:spPr>
          <a:xfrm>
            <a:off x="4474883" y="-2172534"/>
            <a:ext cx="1532813" cy="1120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7</a:t>
            </a:r>
          </a:p>
        </p:txBody>
      </p:sp>
      <p:sp>
        <p:nvSpPr>
          <p:cNvPr id="194" name="Slide Number Placeholder 1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3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407807" y="6895202"/>
            <a:ext cx="957537" cy="883920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4DE90BF-5875-13DF-48C7-731D4692DDEA}"/>
              </a:ext>
            </a:extLst>
          </p:cNvPr>
          <p:cNvGrpSpPr/>
          <p:nvPr/>
        </p:nvGrpSpPr>
        <p:grpSpPr>
          <a:xfrm>
            <a:off x="7900567" y="842079"/>
            <a:ext cx="3342628" cy="5676930"/>
            <a:chOff x="4845985" y="679420"/>
            <a:chExt cx="3342628" cy="5676930"/>
          </a:xfrm>
        </p:grpSpPr>
        <p:sp>
          <p:nvSpPr>
            <p:cNvPr id="15" name="Rounded Rectangle 97">
              <a:extLst>
                <a:ext uri="{FF2B5EF4-FFF2-40B4-BE49-F238E27FC236}">
                  <a16:creationId xmlns:a16="http://schemas.microsoft.com/office/drawing/2014/main" id="{88C2F5E1-8FEB-214C-339E-DE0533B62D79}"/>
                </a:ext>
              </a:extLst>
            </p:cNvPr>
            <p:cNvSpPr/>
            <p:nvPr/>
          </p:nvSpPr>
          <p:spPr>
            <a:xfrm>
              <a:off x="4845985" y="752707"/>
              <a:ext cx="1206685" cy="61528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98">
              <a:extLst>
                <a:ext uri="{FF2B5EF4-FFF2-40B4-BE49-F238E27FC236}">
                  <a16:creationId xmlns:a16="http://schemas.microsoft.com/office/drawing/2014/main" id="{477E97FF-6710-AA57-6DD2-8A1973AF5FE4}"/>
                </a:ext>
              </a:extLst>
            </p:cNvPr>
            <p:cNvSpPr/>
            <p:nvPr/>
          </p:nvSpPr>
          <p:spPr>
            <a:xfrm>
              <a:off x="5307963" y="679420"/>
              <a:ext cx="2750820" cy="761862"/>
            </a:xfrm>
            <a:custGeom>
              <a:avLst/>
              <a:gdLst>
                <a:gd name="connsiteX0" fmla="*/ 103898 w 6530350"/>
                <a:gd name="connsiteY0" fmla="*/ 0 h 1273096"/>
                <a:gd name="connsiteX1" fmla="*/ 5893802 w 6530350"/>
                <a:gd name="connsiteY1" fmla="*/ 0 h 1273096"/>
                <a:gd name="connsiteX2" fmla="*/ 6530350 w 6530350"/>
                <a:gd name="connsiteY2" fmla="*/ 636548 h 1273096"/>
                <a:gd name="connsiteX3" fmla="*/ 6530349 w 6530350"/>
                <a:gd name="connsiteY3" fmla="*/ 636548 h 1273096"/>
                <a:gd name="connsiteX4" fmla="*/ 5893801 w 6530350"/>
                <a:gd name="connsiteY4" fmla="*/ 1273096 h 1273096"/>
                <a:gd name="connsiteX5" fmla="*/ 103898 w 6530350"/>
                <a:gd name="connsiteY5" fmla="*/ 1273095 h 1273096"/>
                <a:gd name="connsiteX6" fmla="*/ 1 w 6530350"/>
                <a:gd name="connsiteY6" fmla="*/ 1262621 h 1273096"/>
                <a:gd name="connsiteX7" fmla="*/ 396790 w 6530350"/>
                <a:gd name="connsiteY7" fmla="*/ 636548 h 1273096"/>
                <a:gd name="connsiteX8" fmla="*/ 0 w 6530350"/>
                <a:gd name="connsiteY8" fmla="*/ 10474 h 127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30350" h="1273096">
                  <a:moveTo>
                    <a:pt x="103898" y="0"/>
                  </a:moveTo>
                  <a:lnTo>
                    <a:pt x="5893802" y="0"/>
                  </a:lnTo>
                  <a:cubicBezTo>
                    <a:pt x="6245358" y="0"/>
                    <a:pt x="6530350" y="284992"/>
                    <a:pt x="6530350" y="636548"/>
                  </a:cubicBezTo>
                  <a:lnTo>
                    <a:pt x="6530349" y="636548"/>
                  </a:lnTo>
                  <a:cubicBezTo>
                    <a:pt x="6530349" y="988104"/>
                    <a:pt x="6245357" y="1273096"/>
                    <a:pt x="5893801" y="1273096"/>
                  </a:cubicBezTo>
                  <a:lnTo>
                    <a:pt x="103898" y="1273095"/>
                  </a:lnTo>
                  <a:lnTo>
                    <a:pt x="1" y="1262621"/>
                  </a:lnTo>
                  <a:lnTo>
                    <a:pt x="396790" y="636548"/>
                  </a:lnTo>
                  <a:lnTo>
                    <a:pt x="0" y="10474"/>
                  </a:lnTo>
                  <a:close/>
                </a:path>
              </a:pathLst>
            </a:custGeom>
            <a:gradFill flip="none" rotWithShape="1">
              <a:gsLst>
                <a:gs pos="760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B3F092-0B71-E63B-687D-944A3FDA9F6D}"/>
                </a:ext>
              </a:extLst>
            </p:cNvPr>
            <p:cNvSpPr txBox="1"/>
            <p:nvPr/>
          </p:nvSpPr>
          <p:spPr>
            <a:xfrm>
              <a:off x="4982440" y="806327"/>
              <a:ext cx="356473" cy="473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1</a:t>
              </a:r>
            </a:p>
          </p:txBody>
        </p:sp>
        <p:sp>
          <p:nvSpPr>
            <p:cNvPr id="18" name="Rounded Rectangle 101">
              <a:extLst>
                <a:ext uri="{FF2B5EF4-FFF2-40B4-BE49-F238E27FC236}">
                  <a16:creationId xmlns:a16="http://schemas.microsoft.com/office/drawing/2014/main" id="{A9FCB6F3-8109-AE3D-38EA-C34E698BC245}"/>
                </a:ext>
              </a:extLst>
            </p:cNvPr>
            <p:cNvSpPr/>
            <p:nvPr/>
          </p:nvSpPr>
          <p:spPr>
            <a:xfrm>
              <a:off x="4864840" y="1570569"/>
              <a:ext cx="1206685" cy="61528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23DEA9-0354-8401-A670-FFB8D9E10E76}"/>
                </a:ext>
              </a:extLst>
            </p:cNvPr>
            <p:cNvSpPr txBox="1"/>
            <p:nvPr/>
          </p:nvSpPr>
          <p:spPr>
            <a:xfrm>
              <a:off x="5001295" y="1624189"/>
              <a:ext cx="356473" cy="473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2</a:t>
              </a:r>
            </a:p>
          </p:txBody>
        </p:sp>
        <p:sp>
          <p:nvSpPr>
            <p:cNvPr id="20" name="Rounded Rectangle 103">
              <a:extLst>
                <a:ext uri="{FF2B5EF4-FFF2-40B4-BE49-F238E27FC236}">
                  <a16:creationId xmlns:a16="http://schemas.microsoft.com/office/drawing/2014/main" id="{5A43B3B2-2F77-CA45-468E-FB99623A8F91}"/>
                </a:ext>
              </a:extLst>
            </p:cNvPr>
            <p:cNvSpPr/>
            <p:nvPr/>
          </p:nvSpPr>
          <p:spPr>
            <a:xfrm>
              <a:off x="4874258" y="2391229"/>
              <a:ext cx="1206685" cy="615287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53C3195-7F6E-37DB-7B39-B7D08E18FEA9}"/>
                </a:ext>
              </a:extLst>
            </p:cNvPr>
            <p:cNvSpPr txBox="1"/>
            <p:nvPr/>
          </p:nvSpPr>
          <p:spPr>
            <a:xfrm>
              <a:off x="5010713" y="2444849"/>
              <a:ext cx="356473" cy="473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3</a:t>
              </a:r>
            </a:p>
          </p:txBody>
        </p:sp>
        <p:sp>
          <p:nvSpPr>
            <p:cNvPr id="22" name="Rounded Rectangle 105">
              <a:extLst>
                <a:ext uri="{FF2B5EF4-FFF2-40B4-BE49-F238E27FC236}">
                  <a16:creationId xmlns:a16="http://schemas.microsoft.com/office/drawing/2014/main" id="{7DC67FF8-153F-0536-A359-592767A557AD}"/>
                </a:ext>
              </a:extLst>
            </p:cNvPr>
            <p:cNvSpPr/>
            <p:nvPr/>
          </p:nvSpPr>
          <p:spPr>
            <a:xfrm>
              <a:off x="4902530" y="3204216"/>
              <a:ext cx="1206685" cy="615287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893D0E-3A45-02C3-3162-5BEFCEF6CF68}"/>
                </a:ext>
              </a:extLst>
            </p:cNvPr>
            <p:cNvSpPr txBox="1"/>
            <p:nvPr/>
          </p:nvSpPr>
          <p:spPr>
            <a:xfrm>
              <a:off x="5038985" y="3257836"/>
              <a:ext cx="356473" cy="473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4</a:t>
              </a:r>
            </a:p>
          </p:txBody>
        </p:sp>
        <p:sp>
          <p:nvSpPr>
            <p:cNvPr id="24" name="Rounded Rectangle 107">
              <a:extLst>
                <a:ext uri="{FF2B5EF4-FFF2-40B4-BE49-F238E27FC236}">
                  <a16:creationId xmlns:a16="http://schemas.microsoft.com/office/drawing/2014/main" id="{7F19A483-ECF2-74B9-0B2D-1594209BB0B3}"/>
                </a:ext>
              </a:extLst>
            </p:cNvPr>
            <p:cNvSpPr/>
            <p:nvPr/>
          </p:nvSpPr>
          <p:spPr>
            <a:xfrm>
              <a:off x="4930806" y="4032542"/>
              <a:ext cx="1206685" cy="615287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6B75BE-E7EF-E2DF-988D-ECB16971D640}"/>
                </a:ext>
              </a:extLst>
            </p:cNvPr>
            <p:cNvSpPr txBox="1"/>
            <p:nvPr/>
          </p:nvSpPr>
          <p:spPr>
            <a:xfrm>
              <a:off x="5067261" y="4086163"/>
              <a:ext cx="356473" cy="473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0571F8-E374-BDF6-9485-FF37DC1C5C80}"/>
                </a:ext>
              </a:extLst>
            </p:cNvPr>
            <p:cNvSpPr txBox="1"/>
            <p:nvPr/>
          </p:nvSpPr>
          <p:spPr>
            <a:xfrm>
              <a:off x="5555152" y="803390"/>
              <a:ext cx="24376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o-LA" sz="1400" b="1">
                  <a:solidFill>
                    <a:schemeClr val="accent6">
                      <a:lumMod val="75000"/>
                    </a:schemeClr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ປັບປຸງການເຂົ້າເຖິງ</a:t>
              </a:r>
            </a:p>
            <a:p>
              <a:r>
                <a:rPr lang="lo-LA" sz="1400" b="1">
                  <a:solidFill>
                    <a:schemeClr val="accent6">
                      <a:lumMod val="75000"/>
                    </a:schemeClr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ວຽກງານອາຊີວະສຶກສາ</a:t>
              </a:r>
              <a:endParaRPr lang="en-US" sz="1400" b="1">
                <a:solidFill>
                  <a:schemeClr val="accent6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27" name="Rounded Rectangle 110">
              <a:extLst>
                <a:ext uri="{FF2B5EF4-FFF2-40B4-BE49-F238E27FC236}">
                  <a16:creationId xmlns:a16="http://schemas.microsoft.com/office/drawing/2014/main" id="{BF2EE64F-BE0F-9CF3-36FA-1C939C06C003}"/>
                </a:ext>
              </a:extLst>
            </p:cNvPr>
            <p:cNvSpPr/>
            <p:nvPr/>
          </p:nvSpPr>
          <p:spPr>
            <a:xfrm>
              <a:off x="4930806" y="4846658"/>
              <a:ext cx="1206685" cy="615287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9F69F6A-E656-98E6-DB8B-C86ABE52A886}"/>
                </a:ext>
              </a:extLst>
            </p:cNvPr>
            <p:cNvSpPr txBox="1"/>
            <p:nvPr/>
          </p:nvSpPr>
          <p:spPr>
            <a:xfrm>
              <a:off x="5067261" y="4900278"/>
              <a:ext cx="356473" cy="473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6</a:t>
              </a:r>
            </a:p>
          </p:txBody>
        </p:sp>
        <p:sp>
          <p:nvSpPr>
            <p:cNvPr id="29" name="Rounded Rectangle 112">
              <a:extLst>
                <a:ext uri="{FF2B5EF4-FFF2-40B4-BE49-F238E27FC236}">
                  <a16:creationId xmlns:a16="http://schemas.microsoft.com/office/drawing/2014/main" id="{5AE10080-7D02-FE35-202A-B0A9F98F673A}"/>
                </a:ext>
              </a:extLst>
            </p:cNvPr>
            <p:cNvSpPr/>
            <p:nvPr/>
          </p:nvSpPr>
          <p:spPr>
            <a:xfrm>
              <a:off x="4930806" y="5667775"/>
              <a:ext cx="1206685" cy="61528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B650F26-5A42-8AF3-7014-947317D37951}"/>
                </a:ext>
              </a:extLst>
            </p:cNvPr>
            <p:cNvSpPr txBox="1"/>
            <p:nvPr/>
          </p:nvSpPr>
          <p:spPr>
            <a:xfrm>
              <a:off x="5067261" y="5721395"/>
              <a:ext cx="356473" cy="473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7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B7B2DFC-B6F6-198A-D81E-663E0C5ACB23}"/>
                </a:ext>
              </a:extLst>
            </p:cNvPr>
            <p:cNvGrpSpPr/>
            <p:nvPr/>
          </p:nvGrpSpPr>
          <p:grpSpPr>
            <a:xfrm>
              <a:off x="5307963" y="1497282"/>
              <a:ext cx="2880650" cy="761862"/>
              <a:chOff x="4046813" y="1274290"/>
              <a:chExt cx="2942017" cy="84102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Freeform 115">
                <a:extLst>
                  <a:ext uri="{FF2B5EF4-FFF2-40B4-BE49-F238E27FC236}">
                    <a16:creationId xmlns:a16="http://schemas.microsoft.com/office/drawing/2014/main" id="{8228B6D2-3CBA-9A26-CB3A-BFB4F32E1908}"/>
                  </a:ext>
                </a:extLst>
              </p:cNvPr>
              <p:cNvSpPr/>
              <p:nvPr/>
            </p:nvSpPr>
            <p:spPr>
              <a:xfrm>
                <a:off x="4046813" y="1274290"/>
                <a:ext cx="2809421" cy="841026"/>
              </a:xfrm>
              <a:custGeom>
                <a:avLst/>
                <a:gdLst>
                  <a:gd name="connsiteX0" fmla="*/ 103898 w 6530350"/>
                  <a:gd name="connsiteY0" fmla="*/ 0 h 1273096"/>
                  <a:gd name="connsiteX1" fmla="*/ 5893802 w 6530350"/>
                  <a:gd name="connsiteY1" fmla="*/ 0 h 1273096"/>
                  <a:gd name="connsiteX2" fmla="*/ 6530350 w 6530350"/>
                  <a:gd name="connsiteY2" fmla="*/ 636548 h 1273096"/>
                  <a:gd name="connsiteX3" fmla="*/ 6530349 w 6530350"/>
                  <a:gd name="connsiteY3" fmla="*/ 636548 h 1273096"/>
                  <a:gd name="connsiteX4" fmla="*/ 5893801 w 6530350"/>
                  <a:gd name="connsiteY4" fmla="*/ 1273096 h 1273096"/>
                  <a:gd name="connsiteX5" fmla="*/ 103898 w 6530350"/>
                  <a:gd name="connsiteY5" fmla="*/ 1273095 h 1273096"/>
                  <a:gd name="connsiteX6" fmla="*/ 1 w 6530350"/>
                  <a:gd name="connsiteY6" fmla="*/ 1262621 h 1273096"/>
                  <a:gd name="connsiteX7" fmla="*/ 396790 w 6530350"/>
                  <a:gd name="connsiteY7" fmla="*/ 636548 h 1273096"/>
                  <a:gd name="connsiteX8" fmla="*/ 0 w 6530350"/>
                  <a:gd name="connsiteY8" fmla="*/ 10474 h 1273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30350" h="1273096">
                    <a:moveTo>
                      <a:pt x="103898" y="0"/>
                    </a:moveTo>
                    <a:lnTo>
                      <a:pt x="5893802" y="0"/>
                    </a:lnTo>
                    <a:cubicBezTo>
                      <a:pt x="6245358" y="0"/>
                      <a:pt x="6530350" y="284992"/>
                      <a:pt x="6530350" y="636548"/>
                    </a:cubicBezTo>
                    <a:lnTo>
                      <a:pt x="6530349" y="636548"/>
                    </a:lnTo>
                    <a:cubicBezTo>
                      <a:pt x="6530349" y="988104"/>
                      <a:pt x="6245357" y="1273096"/>
                      <a:pt x="5893801" y="1273096"/>
                    </a:cubicBezTo>
                    <a:lnTo>
                      <a:pt x="103898" y="1273095"/>
                    </a:lnTo>
                    <a:lnTo>
                      <a:pt x="1" y="1262621"/>
                    </a:lnTo>
                    <a:lnTo>
                      <a:pt x="396790" y="636548"/>
                    </a:lnTo>
                    <a:lnTo>
                      <a:pt x="0" y="10474"/>
                    </a:lnTo>
                    <a:close/>
                  </a:path>
                </a:pathLst>
              </a:custGeom>
              <a:gradFill flip="none" rotWithShape="1">
                <a:gsLst>
                  <a:gs pos="760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330200" dist="1143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91E5684-4C9B-4BD0-EAF4-531D8EC223A8}"/>
                  </a:ext>
                </a:extLst>
              </p:cNvPr>
              <p:cNvSpPr txBox="1"/>
              <p:nvPr/>
            </p:nvSpPr>
            <p:spPr>
              <a:xfrm>
                <a:off x="4318488" y="1390756"/>
                <a:ext cx="2670342" cy="577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o-LA" sz="1400" b="1">
                    <a:solidFill>
                      <a:schemeClr val="accent5">
                        <a:lumMod val="75000"/>
                      </a:schemeClr>
                    </a:solidFill>
                    <a:latin typeface="Phetsarath OT" panose="02000500000000020004" pitchFamily="2" charset="0"/>
                    <a:cs typeface="Phetsarath OT" panose="02000500000000020004" pitchFamily="2" charset="0"/>
                  </a:rPr>
                  <a:t>ປັບປຸງຄວາມສອດຄ່ອງໃນການສະໜອງ</a:t>
                </a:r>
              </a:p>
              <a:p>
                <a:r>
                  <a:rPr lang="lo-LA" sz="1400" b="1">
                    <a:solidFill>
                      <a:schemeClr val="accent5">
                        <a:lumMod val="75000"/>
                      </a:schemeClr>
                    </a:solidFill>
                    <a:latin typeface="Phetsarath OT" panose="02000500000000020004" pitchFamily="2" charset="0"/>
                    <a:cs typeface="Phetsarath OT" panose="02000500000000020004" pitchFamily="2" charset="0"/>
                  </a:rPr>
                  <a:t>ວຽກງານອາຊີວະສຶກສາ</a:t>
                </a:r>
                <a:endParaRPr lang="en-US" sz="1400" b="1">
                  <a:solidFill>
                    <a:schemeClr val="accent5">
                      <a:lumMod val="75000"/>
                    </a:schemeClr>
                  </a:solidFill>
                  <a:latin typeface="Phetsarath OT" panose="02000500000000020004" pitchFamily="2" charset="0"/>
                  <a:cs typeface="Phetsarath OT" panose="02000500000000020004" pitchFamily="2" charset="0"/>
                </a:endParaRPr>
              </a:p>
            </p:txBody>
          </p:sp>
        </p:grpSp>
        <p:sp>
          <p:nvSpPr>
            <p:cNvPr id="34" name="Freeform 119">
              <a:extLst>
                <a:ext uri="{FF2B5EF4-FFF2-40B4-BE49-F238E27FC236}">
                  <a16:creationId xmlns:a16="http://schemas.microsoft.com/office/drawing/2014/main" id="{51EE88D6-942D-B5D4-CE5D-87AFCF6605E9}"/>
                </a:ext>
              </a:extLst>
            </p:cNvPr>
            <p:cNvSpPr/>
            <p:nvPr/>
          </p:nvSpPr>
          <p:spPr>
            <a:xfrm>
              <a:off x="5307963" y="2317942"/>
              <a:ext cx="2750820" cy="761862"/>
            </a:xfrm>
            <a:custGeom>
              <a:avLst/>
              <a:gdLst>
                <a:gd name="connsiteX0" fmla="*/ 103898 w 6530350"/>
                <a:gd name="connsiteY0" fmla="*/ 0 h 1273096"/>
                <a:gd name="connsiteX1" fmla="*/ 5893802 w 6530350"/>
                <a:gd name="connsiteY1" fmla="*/ 0 h 1273096"/>
                <a:gd name="connsiteX2" fmla="*/ 6530350 w 6530350"/>
                <a:gd name="connsiteY2" fmla="*/ 636548 h 1273096"/>
                <a:gd name="connsiteX3" fmla="*/ 6530349 w 6530350"/>
                <a:gd name="connsiteY3" fmla="*/ 636548 h 1273096"/>
                <a:gd name="connsiteX4" fmla="*/ 5893801 w 6530350"/>
                <a:gd name="connsiteY4" fmla="*/ 1273096 h 1273096"/>
                <a:gd name="connsiteX5" fmla="*/ 103898 w 6530350"/>
                <a:gd name="connsiteY5" fmla="*/ 1273095 h 1273096"/>
                <a:gd name="connsiteX6" fmla="*/ 1 w 6530350"/>
                <a:gd name="connsiteY6" fmla="*/ 1262621 h 1273096"/>
                <a:gd name="connsiteX7" fmla="*/ 396790 w 6530350"/>
                <a:gd name="connsiteY7" fmla="*/ 636548 h 1273096"/>
                <a:gd name="connsiteX8" fmla="*/ 0 w 6530350"/>
                <a:gd name="connsiteY8" fmla="*/ 10474 h 127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30350" h="1273096">
                  <a:moveTo>
                    <a:pt x="103898" y="0"/>
                  </a:moveTo>
                  <a:lnTo>
                    <a:pt x="5893802" y="0"/>
                  </a:lnTo>
                  <a:cubicBezTo>
                    <a:pt x="6245358" y="0"/>
                    <a:pt x="6530350" y="284992"/>
                    <a:pt x="6530350" y="636548"/>
                  </a:cubicBezTo>
                  <a:lnTo>
                    <a:pt x="6530349" y="636548"/>
                  </a:lnTo>
                  <a:cubicBezTo>
                    <a:pt x="6530349" y="988104"/>
                    <a:pt x="6245357" y="1273096"/>
                    <a:pt x="5893801" y="1273096"/>
                  </a:cubicBezTo>
                  <a:lnTo>
                    <a:pt x="103898" y="1273095"/>
                  </a:lnTo>
                  <a:lnTo>
                    <a:pt x="1" y="1262621"/>
                  </a:lnTo>
                  <a:lnTo>
                    <a:pt x="396790" y="636548"/>
                  </a:lnTo>
                  <a:lnTo>
                    <a:pt x="0" y="10474"/>
                  </a:lnTo>
                  <a:close/>
                </a:path>
              </a:pathLst>
            </a:custGeom>
            <a:gradFill flip="none" rotWithShape="1">
              <a:gsLst>
                <a:gs pos="760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30200" dist="1143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325630-F3F1-2EF9-848C-06070F1E9E45}"/>
                </a:ext>
              </a:extLst>
            </p:cNvPr>
            <p:cNvSpPr txBox="1"/>
            <p:nvPr/>
          </p:nvSpPr>
          <p:spPr>
            <a:xfrm>
              <a:off x="5573971" y="2444849"/>
              <a:ext cx="24376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o-LA" sz="1400" b="1">
                  <a:solidFill>
                    <a:srgbClr val="00B050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ປັບປຸງຄຸນນະພາບຂອງການສະໜອງ</a:t>
              </a:r>
            </a:p>
            <a:p>
              <a:r>
                <a:rPr lang="lo-LA" sz="1400" b="1">
                  <a:solidFill>
                    <a:srgbClr val="00B050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ວຽກງານອາຊີວະສຶກສາ</a:t>
              </a:r>
              <a:endParaRPr lang="en-US" sz="1400" b="1">
                <a:solidFill>
                  <a:srgbClr val="00B050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5764A8D-6EE3-6D85-A44E-8BFD9539855E}"/>
                </a:ext>
              </a:extLst>
            </p:cNvPr>
            <p:cNvGrpSpPr/>
            <p:nvPr/>
          </p:nvGrpSpPr>
          <p:grpSpPr>
            <a:xfrm>
              <a:off x="5307963" y="3130929"/>
              <a:ext cx="2750820" cy="761862"/>
              <a:chOff x="4046813" y="3077688"/>
              <a:chExt cx="2809421" cy="84102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Freeform 123">
                <a:extLst>
                  <a:ext uri="{FF2B5EF4-FFF2-40B4-BE49-F238E27FC236}">
                    <a16:creationId xmlns:a16="http://schemas.microsoft.com/office/drawing/2014/main" id="{E89FBB1B-C4E2-2389-D9A1-54A914781417}"/>
                  </a:ext>
                </a:extLst>
              </p:cNvPr>
              <p:cNvSpPr/>
              <p:nvPr/>
            </p:nvSpPr>
            <p:spPr>
              <a:xfrm>
                <a:off x="4046813" y="3077688"/>
                <a:ext cx="2809421" cy="841026"/>
              </a:xfrm>
              <a:custGeom>
                <a:avLst/>
                <a:gdLst>
                  <a:gd name="connsiteX0" fmla="*/ 103898 w 6530350"/>
                  <a:gd name="connsiteY0" fmla="*/ 0 h 1273096"/>
                  <a:gd name="connsiteX1" fmla="*/ 5893802 w 6530350"/>
                  <a:gd name="connsiteY1" fmla="*/ 0 h 1273096"/>
                  <a:gd name="connsiteX2" fmla="*/ 6530350 w 6530350"/>
                  <a:gd name="connsiteY2" fmla="*/ 636548 h 1273096"/>
                  <a:gd name="connsiteX3" fmla="*/ 6530349 w 6530350"/>
                  <a:gd name="connsiteY3" fmla="*/ 636548 h 1273096"/>
                  <a:gd name="connsiteX4" fmla="*/ 5893801 w 6530350"/>
                  <a:gd name="connsiteY4" fmla="*/ 1273096 h 1273096"/>
                  <a:gd name="connsiteX5" fmla="*/ 103898 w 6530350"/>
                  <a:gd name="connsiteY5" fmla="*/ 1273095 h 1273096"/>
                  <a:gd name="connsiteX6" fmla="*/ 1 w 6530350"/>
                  <a:gd name="connsiteY6" fmla="*/ 1262621 h 1273096"/>
                  <a:gd name="connsiteX7" fmla="*/ 396790 w 6530350"/>
                  <a:gd name="connsiteY7" fmla="*/ 636548 h 1273096"/>
                  <a:gd name="connsiteX8" fmla="*/ 0 w 6530350"/>
                  <a:gd name="connsiteY8" fmla="*/ 10474 h 1273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30350" h="1273096">
                    <a:moveTo>
                      <a:pt x="103898" y="0"/>
                    </a:moveTo>
                    <a:lnTo>
                      <a:pt x="5893802" y="0"/>
                    </a:lnTo>
                    <a:cubicBezTo>
                      <a:pt x="6245358" y="0"/>
                      <a:pt x="6530350" y="284992"/>
                      <a:pt x="6530350" y="636548"/>
                    </a:cubicBezTo>
                    <a:lnTo>
                      <a:pt x="6530349" y="636548"/>
                    </a:lnTo>
                    <a:cubicBezTo>
                      <a:pt x="6530349" y="988104"/>
                      <a:pt x="6245357" y="1273096"/>
                      <a:pt x="5893801" y="1273096"/>
                    </a:cubicBezTo>
                    <a:lnTo>
                      <a:pt x="103898" y="1273095"/>
                    </a:lnTo>
                    <a:lnTo>
                      <a:pt x="1" y="1262621"/>
                    </a:lnTo>
                    <a:lnTo>
                      <a:pt x="396790" y="636548"/>
                    </a:lnTo>
                    <a:lnTo>
                      <a:pt x="0" y="10474"/>
                    </a:lnTo>
                    <a:close/>
                  </a:path>
                </a:pathLst>
              </a:custGeom>
              <a:gradFill flip="none" rotWithShape="1">
                <a:gsLst>
                  <a:gs pos="760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330200" dist="1143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58DD78B-FFFD-7170-9E71-642E2A76EFF8}"/>
                  </a:ext>
                </a:extLst>
              </p:cNvPr>
              <p:cNvSpPr txBox="1"/>
              <p:nvPr/>
            </p:nvSpPr>
            <p:spPr>
              <a:xfrm>
                <a:off x="4318488" y="3331619"/>
                <a:ext cx="2489621" cy="339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o-LA" sz="1400" b="1">
                    <a:solidFill>
                      <a:srgbClr val="607796"/>
                    </a:solidFill>
                    <a:latin typeface="Phetsarath OT" panose="02000500000000020004" pitchFamily="2" charset="0"/>
                    <a:cs typeface="Phetsarath OT" panose="02000500000000020004" pitchFamily="2" charset="0"/>
                  </a:rPr>
                  <a:t>ພັດທະນາຄູອາຊີວະສຶກສາ</a:t>
                </a:r>
                <a:endParaRPr lang="en-US" sz="1400" b="1">
                  <a:solidFill>
                    <a:srgbClr val="607796"/>
                  </a:solidFill>
                  <a:latin typeface="Phetsarath OT" panose="02000500000000020004" pitchFamily="2" charset="0"/>
                  <a:cs typeface="Phetsarath OT" panose="02000500000000020004" pitchFamily="2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1CCCF49-E1E4-0F48-65AD-3818AFDD26BF}"/>
                </a:ext>
              </a:extLst>
            </p:cNvPr>
            <p:cNvGrpSpPr/>
            <p:nvPr/>
          </p:nvGrpSpPr>
          <p:grpSpPr>
            <a:xfrm>
              <a:off x="5307964" y="3959255"/>
              <a:ext cx="2822613" cy="761862"/>
              <a:chOff x="4046813" y="3992085"/>
              <a:chExt cx="2882743" cy="84102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Freeform 127">
                <a:extLst>
                  <a:ext uri="{FF2B5EF4-FFF2-40B4-BE49-F238E27FC236}">
                    <a16:creationId xmlns:a16="http://schemas.microsoft.com/office/drawing/2014/main" id="{53536A4E-3858-7A26-5436-9BC1BD6CAA82}"/>
                  </a:ext>
                </a:extLst>
              </p:cNvPr>
              <p:cNvSpPr/>
              <p:nvPr/>
            </p:nvSpPr>
            <p:spPr>
              <a:xfrm>
                <a:off x="4046813" y="3992085"/>
                <a:ext cx="2809421" cy="841026"/>
              </a:xfrm>
              <a:custGeom>
                <a:avLst/>
                <a:gdLst>
                  <a:gd name="connsiteX0" fmla="*/ 103898 w 6530350"/>
                  <a:gd name="connsiteY0" fmla="*/ 0 h 1273096"/>
                  <a:gd name="connsiteX1" fmla="*/ 5893802 w 6530350"/>
                  <a:gd name="connsiteY1" fmla="*/ 0 h 1273096"/>
                  <a:gd name="connsiteX2" fmla="*/ 6530350 w 6530350"/>
                  <a:gd name="connsiteY2" fmla="*/ 636548 h 1273096"/>
                  <a:gd name="connsiteX3" fmla="*/ 6530349 w 6530350"/>
                  <a:gd name="connsiteY3" fmla="*/ 636548 h 1273096"/>
                  <a:gd name="connsiteX4" fmla="*/ 5893801 w 6530350"/>
                  <a:gd name="connsiteY4" fmla="*/ 1273096 h 1273096"/>
                  <a:gd name="connsiteX5" fmla="*/ 103898 w 6530350"/>
                  <a:gd name="connsiteY5" fmla="*/ 1273095 h 1273096"/>
                  <a:gd name="connsiteX6" fmla="*/ 1 w 6530350"/>
                  <a:gd name="connsiteY6" fmla="*/ 1262621 h 1273096"/>
                  <a:gd name="connsiteX7" fmla="*/ 396790 w 6530350"/>
                  <a:gd name="connsiteY7" fmla="*/ 636548 h 1273096"/>
                  <a:gd name="connsiteX8" fmla="*/ 0 w 6530350"/>
                  <a:gd name="connsiteY8" fmla="*/ 10474 h 1273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30350" h="1273096">
                    <a:moveTo>
                      <a:pt x="103898" y="0"/>
                    </a:moveTo>
                    <a:lnTo>
                      <a:pt x="5893802" y="0"/>
                    </a:lnTo>
                    <a:cubicBezTo>
                      <a:pt x="6245358" y="0"/>
                      <a:pt x="6530350" y="284992"/>
                      <a:pt x="6530350" y="636548"/>
                    </a:cubicBezTo>
                    <a:lnTo>
                      <a:pt x="6530349" y="636548"/>
                    </a:lnTo>
                    <a:cubicBezTo>
                      <a:pt x="6530349" y="988104"/>
                      <a:pt x="6245357" y="1273096"/>
                      <a:pt x="5893801" y="1273096"/>
                    </a:cubicBezTo>
                    <a:lnTo>
                      <a:pt x="103898" y="1273095"/>
                    </a:lnTo>
                    <a:lnTo>
                      <a:pt x="1" y="1262621"/>
                    </a:lnTo>
                    <a:lnTo>
                      <a:pt x="396790" y="636548"/>
                    </a:lnTo>
                    <a:lnTo>
                      <a:pt x="0" y="10474"/>
                    </a:lnTo>
                    <a:close/>
                  </a:path>
                </a:pathLst>
              </a:custGeom>
              <a:gradFill flip="none" rotWithShape="1">
                <a:gsLst>
                  <a:gs pos="760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330200" dist="1143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86A6295-907D-5547-1BC6-983A01D1DA0A}"/>
                  </a:ext>
                </a:extLst>
              </p:cNvPr>
              <p:cNvSpPr txBox="1"/>
              <p:nvPr/>
            </p:nvSpPr>
            <p:spPr>
              <a:xfrm>
                <a:off x="4277816" y="4052644"/>
                <a:ext cx="2651740" cy="713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o-LA" sz="1200" b="1">
                    <a:solidFill>
                      <a:schemeClr val="accent4">
                        <a:lumMod val="75000"/>
                      </a:schemeClr>
                    </a:solidFill>
                    <a:latin typeface="Phetsarath OT" panose="02000500000000020004" pitchFamily="2" charset="0"/>
                    <a:cs typeface="Phetsarath OT" panose="02000500000000020004" pitchFamily="2" charset="0"/>
                  </a:rPr>
                  <a:t>ສົ່ງເສີມການຮ່ວມມືລະຫວ່າງສະຖານອາຊີວະສຶກສາ ແລະ ພາກທຸລະກິດ ພາກລັດ, ເອກະຊົນ ທັງພາຍໃນ ແລະ ຕ່າງປະເທດ</a:t>
                </a:r>
                <a:endParaRPr lang="en-US" sz="1200" b="1">
                  <a:solidFill>
                    <a:schemeClr val="accent4">
                      <a:lumMod val="75000"/>
                    </a:schemeClr>
                  </a:solidFill>
                  <a:latin typeface="Phetsarath OT" panose="02000500000000020004" pitchFamily="2" charset="0"/>
                  <a:cs typeface="Phetsarath OT" panose="02000500000000020004" pitchFamily="2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87B00DE-E1FB-61BB-16A6-596E526E006A}"/>
                </a:ext>
              </a:extLst>
            </p:cNvPr>
            <p:cNvGrpSpPr/>
            <p:nvPr/>
          </p:nvGrpSpPr>
          <p:grpSpPr>
            <a:xfrm>
              <a:off x="5307963" y="4773371"/>
              <a:ext cx="2750820" cy="761862"/>
              <a:chOff x="4046813" y="4890794"/>
              <a:chExt cx="2809421" cy="84102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Freeform 131">
                <a:extLst>
                  <a:ext uri="{FF2B5EF4-FFF2-40B4-BE49-F238E27FC236}">
                    <a16:creationId xmlns:a16="http://schemas.microsoft.com/office/drawing/2014/main" id="{24E0B951-794D-1545-9380-E7CEF6C55E21}"/>
                  </a:ext>
                </a:extLst>
              </p:cNvPr>
              <p:cNvSpPr/>
              <p:nvPr/>
            </p:nvSpPr>
            <p:spPr>
              <a:xfrm>
                <a:off x="4046813" y="4890794"/>
                <a:ext cx="2809421" cy="841026"/>
              </a:xfrm>
              <a:custGeom>
                <a:avLst/>
                <a:gdLst>
                  <a:gd name="connsiteX0" fmla="*/ 103898 w 6530350"/>
                  <a:gd name="connsiteY0" fmla="*/ 0 h 1273096"/>
                  <a:gd name="connsiteX1" fmla="*/ 5893802 w 6530350"/>
                  <a:gd name="connsiteY1" fmla="*/ 0 h 1273096"/>
                  <a:gd name="connsiteX2" fmla="*/ 6530350 w 6530350"/>
                  <a:gd name="connsiteY2" fmla="*/ 636548 h 1273096"/>
                  <a:gd name="connsiteX3" fmla="*/ 6530349 w 6530350"/>
                  <a:gd name="connsiteY3" fmla="*/ 636548 h 1273096"/>
                  <a:gd name="connsiteX4" fmla="*/ 5893801 w 6530350"/>
                  <a:gd name="connsiteY4" fmla="*/ 1273096 h 1273096"/>
                  <a:gd name="connsiteX5" fmla="*/ 103898 w 6530350"/>
                  <a:gd name="connsiteY5" fmla="*/ 1273095 h 1273096"/>
                  <a:gd name="connsiteX6" fmla="*/ 1 w 6530350"/>
                  <a:gd name="connsiteY6" fmla="*/ 1262621 h 1273096"/>
                  <a:gd name="connsiteX7" fmla="*/ 396790 w 6530350"/>
                  <a:gd name="connsiteY7" fmla="*/ 636548 h 1273096"/>
                  <a:gd name="connsiteX8" fmla="*/ 0 w 6530350"/>
                  <a:gd name="connsiteY8" fmla="*/ 10474 h 1273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30350" h="1273096">
                    <a:moveTo>
                      <a:pt x="103898" y="0"/>
                    </a:moveTo>
                    <a:lnTo>
                      <a:pt x="5893802" y="0"/>
                    </a:lnTo>
                    <a:cubicBezTo>
                      <a:pt x="6245358" y="0"/>
                      <a:pt x="6530350" y="284992"/>
                      <a:pt x="6530350" y="636548"/>
                    </a:cubicBezTo>
                    <a:lnTo>
                      <a:pt x="6530349" y="636548"/>
                    </a:lnTo>
                    <a:cubicBezTo>
                      <a:pt x="6530349" y="988104"/>
                      <a:pt x="6245357" y="1273096"/>
                      <a:pt x="5893801" y="1273096"/>
                    </a:cubicBezTo>
                    <a:lnTo>
                      <a:pt x="103898" y="1273095"/>
                    </a:lnTo>
                    <a:lnTo>
                      <a:pt x="1" y="1262621"/>
                    </a:lnTo>
                    <a:lnTo>
                      <a:pt x="396790" y="636548"/>
                    </a:lnTo>
                    <a:lnTo>
                      <a:pt x="0" y="10474"/>
                    </a:lnTo>
                    <a:close/>
                  </a:path>
                </a:pathLst>
              </a:custGeom>
              <a:gradFill flip="none" rotWithShape="1">
                <a:gsLst>
                  <a:gs pos="760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330200" dist="1143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F54BCBA-5B35-BAD3-B940-7795296CBA7B}"/>
                  </a:ext>
                </a:extLst>
              </p:cNvPr>
              <p:cNvSpPr txBox="1"/>
              <p:nvPr/>
            </p:nvSpPr>
            <p:spPr>
              <a:xfrm>
                <a:off x="4318488" y="5036294"/>
                <a:ext cx="2489621" cy="577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o-LA" sz="1400" b="1">
                    <a:solidFill>
                      <a:srgbClr val="00B0F0"/>
                    </a:solidFill>
                    <a:latin typeface="Phetsarath OT" panose="02000500000000020004" pitchFamily="2" charset="0"/>
                    <a:cs typeface="Phetsarath OT" panose="02000500000000020004" pitchFamily="2" charset="0"/>
                  </a:rPr>
                  <a:t>ສ້າງຄວາມເຂັ້ມແຂງໃຫ້ແກ່</a:t>
                </a:r>
              </a:p>
              <a:p>
                <a:r>
                  <a:rPr lang="lo-LA" sz="1400" b="1">
                    <a:solidFill>
                      <a:srgbClr val="00B0F0"/>
                    </a:solidFill>
                    <a:latin typeface="Phetsarath OT" panose="02000500000000020004" pitchFamily="2" charset="0"/>
                    <a:cs typeface="Phetsarath OT" panose="02000500000000020004" pitchFamily="2" charset="0"/>
                  </a:rPr>
                  <a:t>ການຄຸ້ມຄອງ ວຽກງານອາຊີວະສຶກສາ</a:t>
                </a:r>
                <a:endParaRPr lang="en-US" sz="1400" b="1">
                  <a:solidFill>
                    <a:srgbClr val="00B0F0"/>
                  </a:solidFill>
                  <a:latin typeface="Phetsarath OT" panose="02000500000000020004" pitchFamily="2" charset="0"/>
                  <a:cs typeface="Phetsarath OT" panose="02000500000000020004" pitchFamily="2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7902BB7-C6B2-0198-4C45-4B6028646C5A}"/>
                </a:ext>
              </a:extLst>
            </p:cNvPr>
            <p:cNvGrpSpPr/>
            <p:nvPr/>
          </p:nvGrpSpPr>
          <p:grpSpPr>
            <a:xfrm>
              <a:off x="5307963" y="5594488"/>
              <a:ext cx="2750820" cy="761862"/>
              <a:chOff x="4046813" y="5797233"/>
              <a:chExt cx="2809421" cy="84102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Freeform 135">
                <a:extLst>
                  <a:ext uri="{FF2B5EF4-FFF2-40B4-BE49-F238E27FC236}">
                    <a16:creationId xmlns:a16="http://schemas.microsoft.com/office/drawing/2014/main" id="{74E48FAD-4C1A-FEB6-21B5-B155D5A9FBB5}"/>
                  </a:ext>
                </a:extLst>
              </p:cNvPr>
              <p:cNvSpPr/>
              <p:nvPr/>
            </p:nvSpPr>
            <p:spPr>
              <a:xfrm>
                <a:off x="4046813" y="5797233"/>
                <a:ext cx="2809421" cy="841026"/>
              </a:xfrm>
              <a:custGeom>
                <a:avLst/>
                <a:gdLst>
                  <a:gd name="connsiteX0" fmla="*/ 103898 w 6530350"/>
                  <a:gd name="connsiteY0" fmla="*/ 0 h 1273096"/>
                  <a:gd name="connsiteX1" fmla="*/ 5893802 w 6530350"/>
                  <a:gd name="connsiteY1" fmla="*/ 0 h 1273096"/>
                  <a:gd name="connsiteX2" fmla="*/ 6530350 w 6530350"/>
                  <a:gd name="connsiteY2" fmla="*/ 636548 h 1273096"/>
                  <a:gd name="connsiteX3" fmla="*/ 6530349 w 6530350"/>
                  <a:gd name="connsiteY3" fmla="*/ 636548 h 1273096"/>
                  <a:gd name="connsiteX4" fmla="*/ 5893801 w 6530350"/>
                  <a:gd name="connsiteY4" fmla="*/ 1273096 h 1273096"/>
                  <a:gd name="connsiteX5" fmla="*/ 103898 w 6530350"/>
                  <a:gd name="connsiteY5" fmla="*/ 1273095 h 1273096"/>
                  <a:gd name="connsiteX6" fmla="*/ 1 w 6530350"/>
                  <a:gd name="connsiteY6" fmla="*/ 1262621 h 1273096"/>
                  <a:gd name="connsiteX7" fmla="*/ 396790 w 6530350"/>
                  <a:gd name="connsiteY7" fmla="*/ 636548 h 1273096"/>
                  <a:gd name="connsiteX8" fmla="*/ 0 w 6530350"/>
                  <a:gd name="connsiteY8" fmla="*/ 10474 h 1273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30350" h="1273096">
                    <a:moveTo>
                      <a:pt x="103898" y="0"/>
                    </a:moveTo>
                    <a:lnTo>
                      <a:pt x="5893802" y="0"/>
                    </a:lnTo>
                    <a:cubicBezTo>
                      <a:pt x="6245358" y="0"/>
                      <a:pt x="6530350" y="284992"/>
                      <a:pt x="6530350" y="636548"/>
                    </a:cubicBezTo>
                    <a:lnTo>
                      <a:pt x="6530349" y="636548"/>
                    </a:lnTo>
                    <a:cubicBezTo>
                      <a:pt x="6530349" y="988104"/>
                      <a:pt x="6245357" y="1273096"/>
                      <a:pt x="5893801" y="1273096"/>
                    </a:cubicBezTo>
                    <a:lnTo>
                      <a:pt x="103898" y="1273095"/>
                    </a:lnTo>
                    <a:lnTo>
                      <a:pt x="1" y="1262621"/>
                    </a:lnTo>
                    <a:lnTo>
                      <a:pt x="396790" y="636548"/>
                    </a:lnTo>
                    <a:lnTo>
                      <a:pt x="0" y="10474"/>
                    </a:lnTo>
                    <a:close/>
                  </a:path>
                </a:pathLst>
              </a:custGeom>
              <a:gradFill flip="none" rotWithShape="1">
                <a:gsLst>
                  <a:gs pos="760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330200" dist="1143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A65B264-96C3-6701-D4E0-3A45DE9531E2}"/>
                  </a:ext>
                </a:extLst>
              </p:cNvPr>
              <p:cNvSpPr txBox="1"/>
              <p:nvPr/>
            </p:nvSpPr>
            <p:spPr>
              <a:xfrm>
                <a:off x="4318488" y="5910093"/>
                <a:ext cx="2489621" cy="577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o-LA" sz="1400" b="1">
                    <a:solidFill>
                      <a:schemeClr val="accent2">
                        <a:lumMod val="75000"/>
                      </a:schemeClr>
                    </a:solidFill>
                    <a:latin typeface="Phetsarath OT" panose="02000500000000020004" pitchFamily="2" charset="0"/>
                    <a:cs typeface="Phetsarath OT" panose="02000500000000020004" pitchFamily="2" charset="0"/>
                  </a:rPr>
                  <a:t>ພັດທະນາຂີດຄວາມສາມາດດ້ານການເງິນ  ຂອງວຽກງານອາຊີວະສຶກສາ</a:t>
                </a:r>
                <a:endParaRPr lang="en-US" sz="1400" b="1">
                  <a:solidFill>
                    <a:schemeClr val="accent2">
                      <a:lumMod val="75000"/>
                    </a:schemeClr>
                  </a:solidFill>
                  <a:latin typeface="Phetsarath OT" panose="02000500000000020004" pitchFamily="2" charset="0"/>
                  <a:cs typeface="Phetsarath OT" panose="02000500000000020004" pitchFamily="2" charset="0"/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133A339-A252-34A0-B23D-AB7FC8D485DE}"/>
              </a:ext>
            </a:extLst>
          </p:cNvPr>
          <p:cNvGrpSpPr/>
          <p:nvPr/>
        </p:nvGrpSpPr>
        <p:grpSpPr>
          <a:xfrm>
            <a:off x="6171057" y="5327241"/>
            <a:ext cx="1223452" cy="1085355"/>
            <a:chOff x="2286071" y="3519503"/>
            <a:chExt cx="1223452" cy="1085355"/>
          </a:xfrm>
        </p:grpSpPr>
        <p:grpSp>
          <p:nvGrpSpPr>
            <p:cNvPr id="168" name="Group 167"/>
            <p:cNvGrpSpPr/>
            <p:nvPr/>
          </p:nvGrpSpPr>
          <p:grpSpPr>
            <a:xfrm>
              <a:off x="2312116" y="3864716"/>
              <a:ext cx="1197407" cy="400110"/>
              <a:chOff x="2424122" y="4133631"/>
              <a:chExt cx="1197407" cy="400110"/>
            </a:xfrm>
          </p:grpSpPr>
          <p:sp>
            <p:nvSpPr>
              <p:cNvPr id="169" name="TextBox 168"/>
              <p:cNvSpPr txBox="1"/>
              <p:nvPr/>
            </p:nvSpPr>
            <p:spPr>
              <a:xfrm>
                <a:off x="2424122" y="4133631"/>
                <a:ext cx="4476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>
                    <a:solidFill>
                      <a:srgbClr val="4949E7"/>
                    </a:solidFill>
                  </a:rPr>
                  <a:t>27</a:t>
                </a: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2736090" y="4272697"/>
                <a:ext cx="8854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o-LA" sz="900">
                    <a:solidFill>
                      <a:srgbClr val="4949E7"/>
                    </a:solidFill>
                    <a:latin typeface="Phetsarath OT" panose="02000500000000020004" pitchFamily="2" charset="0"/>
                    <a:cs typeface="Phetsarath OT" panose="02000500000000020004" pitchFamily="2" charset="0"/>
                  </a:rPr>
                  <a:t>ກິດຈະກໍາຫຼັກ</a:t>
                </a:r>
                <a:endParaRPr lang="en-US" sz="900">
                  <a:solidFill>
                    <a:srgbClr val="4949E7"/>
                  </a:solidFill>
                  <a:latin typeface="Phetsarath OT" panose="02000500000000020004" pitchFamily="2" charset="0"/>
                  <a:cs typeface="Phetsarath OT" panose="02000500000000020004" pitchFamily="2" charset="0"/>
                </a:endParaRPr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2286071" y="4169886"/>
              <a:ext cx="1206957" cy="400110"/>
              <a:chOff x="2389611" y="4476898"/>
              <a:chExt cx="1206957" cy="400110"/>
            </a:xfrm>
          </p:grpSpPr>
          <p:sp>
            <p:nvSpPr>
              <p:cNvPr id="172" name="TextBox 171"/>
              <p:cNvSpPr txBox="1"/>
              <p:nvPr/>
            </p:nvSpPr>
            <p:spPr>
              <a:xfrm>
                <a:off x="2389611" y="4476898"/>
                <a:ext cx="4476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>
                    <a:solidFill>
                      <a:srgbClr val="4949E7"/>
                    </a:solidFill>
                  </a:rPr>
                  <a:t>82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711129" y="4605105"/>
                <a:ext cx="8854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o-LA" sz="900">
                    <a:solidFill>
                      <a:srgbClr val="4949E7"/>
                    </a:solidFill>
                    <a:latin typeface="Phetsarath OT" panose="02000500000000020004" pitchFamily="2" charset="0"/>
                    <a:cs typeface="Phetsarath OT" panose="02000500000000020004" pitchFamily="2" charset="0"/>
                  </a:rPr>
                  <a:t>ກິດຈະກໍາຍ່ອຍ</a:t>
                </a:r>
                <a:endParaRPr lang="en-US" sz="900">
                  <a:solidFill>
                    <a:srgbClr val="4949E7"/>
                  </a:solidFill>
                  <a:latin typeface="Phetsarath OT" panose="02000500000000020004" pitchFamily="2" charset="0"/>
                  <a:cs typeface="Phetsarath OT" panose="02000500000000020004" pitchFamily="2" charset="0"/>
                </a:endParaRPr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2312116" y="3543657"/>
              <a:ext cx="1197407" cy="400110"/>
              <a:chOff x="2424122" y="4133631"/>
              <a:chExt cx="1197407" cy="400110"/>
            </a:xfrm>
          </p:grpSpPr>
          <p:sp>
            <p:nvSpPr>
              <p:cNvPr id="175" name="TextBox 174"/>
              <p:cNvSpPr txBox="1"/>
              <p:nvPr/>
            </p:nvSpPr>
            <p:spPr>
              <a:xfrm>
                <a:off x="2424122" y="4133631"/>
                <a:ext cx="4476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>
                    <a:solidFill>
                      <a:srgbClr val="4949E7"/>
                    </a:solidFill>
                  </a:rPr>
                  <a:t>7</a:t>
                </a: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2736090" y="4272697"/>
                <a:ext cx="8854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o-LA" sz="900">
                    <a:solidFill>
                      <a:srgbClr val="4949E7"/>
                    </a:solidFill>
                    <a:latin typeface="Phetsarath OT" panose="02000500000000020004" pitchFamily="2" charset="0"/>
                    <a:cs typeface="Phetsarath OT" panose="02000500000000020004" pitchFamily="2" charset="0"/>
                  </a:rPr>
                  <a:t>ຍຸດທະສາດ</a:t>
                </a:r>
                <a:endParaRPr lang="en-US" sz="900">
                  <a:solidFill>
                    <a:srgbClr val="4949E7"/>
                  </a:solidFill>
                  <a:latin typeface="Phetsarath OT" panose="02000500000000020004" pitchFamily="2" charset="0"/>
                  <a:cs typeface="Phetsarath OT" panose="02000500000000020004" pitchFamily="2" charset="0"/>
                </a:endParaRPr>
              </a:p>
            </p:txBody>
          </p:sp>
        </p:grpSp>
        <p:cxnSp>
          <p:nvCxnSpPr>
            <p:cNvPr id="177" name="Straight Connector 176"/>
            <p:cNvCxnSpPr/>
            <p:nvPr/>
          </p:nvCxnSpPr>
          <p:spPr>
            <a:xfrm>
              <a:off x="2387600" y="3519503"/>
              <a:ext cx="960112" cy="0"/>
            </a:xfrm>
            <a:prstGeom prst="line">
              <a:avLst/>
            </a:prstGeom>
            <a:ln>
              <a:solidFill>
                <a:schemeClr val="accent1">
                  <a:alpha val="3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2387600" y="4604858"/>
              <a:ext cx="960112" cy="0"/>
            </a:xfrm>
            <a:prstGeom prst="line">
              <a:avLst/>
            </a:prstGeom>
            <a:ln>
              <a:solidFill>
                <a:schemeClr val="accent1">
                  <a:alpha val="3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9" name="Picture 118">
            <a:extLst>
              <a:ext uri="{FF2B5EF4-FFF2-40B4-BE49-F238E27FC236}">
                <a16:creationId xmlns:a16="http://schemas.microsoft.com/office/drawing/2014/main" id="{7633C6E7-05CE-B9FB-8F76-6F0B86498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5604" y="2018662"/>
            <a:ext cx="2528933" cy="3427771"/>
          </a:xfrm>
          <a:prstGeom prst="rect">
            <a:avLst/>
          </a:prstGeom>
        </p:spPr>
      </p:pic>
      <p:sp>
        <p:nvSpPr>
          <p:cNvPr id="167" name="TextBox 166"/>
          <p:cNvSpPr txBox="1"/>
          <p:nvPr/>
        </p:nvSpPr>
        <p:spPr>
          <a:xfrm>
            <a:off x="5448722" y="2011041"/>
            <a:ext cx="153281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ea typeface="Calibri" panose="020F0502020204030204" pitchFamily="34" charset="0"/>
                <a:cs typeface="Phetsarath OT" panose="02000500000000020004" pitchFamily="2" charset="0"/>
              </a:rPr>
              <a:t>7 </a:t>
            </a:r>
            <a:r>
              <a:rPr lang="en-US" sz="1200" b="1">
                <a:ea typeface="Calibri" panose="020F0502020204030204" pitchFamily="34" charset="0"/>
                <a:cs typeface="Phetsarath OT" panose="02000500000000020004" pitchFamily="2" charset="0"/>
              </a:rPr>
              <a:t> </a:t>
            </a:r>
            <a:r>
              <a:rPr lang="lo-LA" sz="1200">
                <a:latin typeface="Phetsarath OT" panose="02000500000000020004" pitchFamily="2" charset="0"/>
                <a:cs typeface="Phetsarath OT" panose="02000500000000020004" pitchFamily="2" charset="0"/>
              </a:rPr>
              <a:t>ຍຸດທະສາດພັດທະນາ</a:t>
            </a:r>
          </a:p>
          <a:p>
            <a:r>
              <a:rPr lang="lo-LA" sz="1200">
                <a:latin typeface="Phetsarath OT" panose="02000500000000020004" pitchFamily="2" charset="0"/>
                <a:cs typeface="Phetsarath OT" panose="02000500000000020004" pitchFamily="2" charset="0"/>
              </a:rPr>
              <a:t>ວຽກງານອາຊີວະສຶກສາ </a:t>
            </a:r>
            <a:endParaRPr lang="en-US" sz="120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1200">
                <a:latin typeface="Phetsarath OT" panose="02000500000000020004" pitchFamily="2" charset="0"/>
                <a:cs typeface="Phetsarath OT" panose="02000500000000020004" pitchFamily="2" charset="0"/>
              </a:rPr>
              <a:t>ແລະ ຝຶກອົບຮົມວິຊາຊີບ</a:t>
            </a:r>
            <a:endParaRPr lang="en-US" sz="120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en-US" sz="1400">
                <a:cs typeface="Phetsarath OT" panose="02000500000000020004" pitchFamily="2" charset="0"/>
              </a:rPr>
              <a:t>(2021-2025)</a:t>
            </a:r>
            <a:endParaRPr lang="en-US" sz="1200">
              <a:cs typeface="Phetsarath OT" panose="02000500000000020004" pitchFamily="2" charset="0"/>
            </a:endParaRP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A6376CB6-1D38-403D-D454-04542357A388}"/>
              </a:ext>
            </a:extLst>
          </p:cNvPr>
          <p:cNvGrpSpPr/>
          <p:nvPr/>
        </p:nvGrpSpPr>
        <p:grpSpPr>
          <a:xfrm>
            <a:off x="1657858" y="122769"/>
            <a:ext cx="5679113" cy="853886"/>
            <a:chOff x="1657858" y="122769"/>
            <a:chExt cx="5679113" cy="853886"/>
          </a:xfrm>
        </p:grpSpPr>
        <p:sp>
          <p:nvSpPr>
            <p:cNvPr id="199" name="Rectangle: Rounded Corners 198">
              <a:extLst>
                <a:ext uri="{FF2B5EF4-FFF2-40B4-BE49-F238E27FC236}">
                  <a16:creationId xmlns:a16="http://schemas.microsoft.com/office/drawing/2014/main" id="{833FF148-1D32-8C22-7E85-FCCB469B941B}"/>
                </a:ext>
              </a:extLst>
            </p:cNvPr>
            <p:cNvSpPr/>
            <p:nvPr/>
          </p:nvSpPr>
          <p:spPr>
            <a:xfrm>
              <a:off x="1973297" y="145658"/>
              <a:ext cx="920183" cy="83099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2BD1E7F9-3C03-5DCD-BF93-9FA83D6DC7C2}"/>
                </a:ext>
              </a:extLst>
            </p:cNvPr>
            <p:cNvSpPr txBox="1"/>
            <p:nvPr/>
          </p:nvSpPr>
          <p:spPr>
            <a:xfrm>
              <a:off x="2066441" y="194749"/>
              <a:ext cx="5270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lo-LA" sz="1600" b="1">
                  <a:solidFill>
                    <a:schemeClr val="accent1">
                      <a:lumMod val="75000"/>
                    </a:schemeClr>
                  </a:solidFill>
                  <a:ea typeface="MS Mincho" panose="02020609040205080304" pitchFamily="49" charset="-128"/>
                  <a:cs typeface="Phetsarath OT" panose="02000500000000020004" pitchFamily="2" charset="0"/>
                </a:rPr>
                <a:t>ປະເມີນຜົນສໍາເລັດ ການຈັດຕັ້ງປະຕິບັດແຜນພັດທະນາອາຊີວະສຶກສາ</a:t>
              </a:r>
              <a:endParaRPr lang="en-US" sz="1600" b="1">
                <a:solidFill>
                  <a:schemeClr val="accent1">
                    <a:lumMod val="75000"/>
                  </a:schemeClr>
                </a:solidFill>
                <a:ea typeface="MS Mincho" panose="02020609040205080304" pitchFamily="49" charset="-128"/>
                <a:cs typeface="Phetsarath OT" panose="02000500000000020004" pitchFamily="2" charset="0"/>
              </a:endParaRPr>
            </a:p>
            <a:p>
              <a:pPr lvl="1"/>
              <a:r>
                <a:rPr lang="lo-LA" sz="1600" b="1">
                  <a:solidFill>
                    <a:schemeClr val="accent1">
                      <a:lumMod val="75000"/>
                    </a:schemeClr>
                  </a:solidFill>
                  <a:ea typeface="MS Mincho" panose="02020609040205080304" pitchFamily="49" charset="-128"/>
                  <a:cs typeface="Phetsarath OT" panose="02000500000000020004" pitchFamily="2" charset="0"/>
                </a:rPr>
                <a:t>ທ້າຍສະໄໝ</a:t>
              </a:r>
              <a:r>
                <a:rPr lang="en-US" sz="1600" b="1">
                  <a:solidFill>
                    <a:schemeClr val="accent1">
                      <a:lumMod val="75000"/>
                    </a:schemeClr>
                  </a:solidFill>
                  <a:ea typeface="MS Mincho" panose="02020609040205080304" pitchFamily="49" charset="-128"/>
                  <a:cs typeface="Phetsarath OT" panose="02000500000000020004" pitchFamily="2" charset="0"/>
                </a:rPr>
                <a:t>  (2021-2025)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574A120E-795E-ED0B-37AF-0F0B88F793FD}"/>
                </a:ext>
              </a:extLst>
            </p:cNvPr>
            <p:cNvSpPr txBox="1"/>
            <p:nvPr/>
          </p:nvSpPr>
          <p:spPr>
            <a:xfrm>
              <a:off x="1657858" y="122769"/>
              <a:ext cx="1036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" panose="020B0604020104020204" pitchFamily="34" charset="0"/>
                </a:rPr>
                <a:t>1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7B0B63F-162C-FBFE-4875-007C3B1BA7AB}"/>
              </a:ext>
            </a:extLst>
          </p:cNvPr>
          <p:cNvSpPr txBox="1"/>
          <p:nvPr/>
        </p:nvSpPr>
        <p:spPr>
          <a:xfrm>
            <a:off x="-23511" y="579548"/>
            <a:ext cx="1728216" cy="13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ກອງປະຊຸມຜູ້ບໍລິຫານ</a:t>
            </a:r>
            <a:endParaRPr lang="en-US" sz="12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ອາຊີວະສຶກສາທົ່ວປະເທດ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ປະຈໍາສົກຮຽນ </a:t>
            </a: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2023-2024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ຄັ້ງວັນທີ </a:t>
            </a:r>
            <a:r>
              <a:rPr lang="lo-LA" sz="11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19-20</a:t>
            </a: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 ກັນຍາ </a:t>
            </a:r>
            <a:r>
              <a:rPr lang="lo-LA" sz="11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2024 </a:t>
            </a:r>
            <a:endParaRPr lang="lo-LA" sz="1100" b="1" kern="100">
              <a:solidFill>
                <a:schemeClr val="bg1"/>
              </a:solidFill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ທີ່ວິທະຍາໄລເຕັກນິກການລົດໄຟ, ນະຄອນຫຼວງວຽງຈັນ</a:t>
            </a:r>
            <a:endParaRPr lang="en-US" sz="11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D57A3-EA1F-28B3-BB67-3485E6BE4B53}"/>
              </a:ext>
            </a:extLst>
          </p:cNvPr>
          <p:cNvSpPr txBox="1"/>
          <p:nvPr/>
        </p:nvSpPr>
        <p:spPr>
          <a:xfrm>
            <a:off x="0" y="4417661"/>
            <a:ext cx="1728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ປະເມີນຜົນສໍາເລັດການຈັດຕັ້ງປະຕິບັດແຜນ ພັດທະນາອາຊີວະສຶກສາ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5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ປີ (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2021-2025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) </a:t>
            </a:r>
            <a:endParaRPr lang="en-US" sz="1400" b="1">
              <a:solidFill>
                <a:schemeClr val="accent4">
                  <a:lumMod val="20000"/>
                  <a:lumOff val="80000"/>
                </a:schemeClr>
              </a:solidFill>
              <a:effectLst/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algn="ctr"/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ແລະ ຄາດຄະເນກໍານົດແຜນ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5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 ປີ (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2026-2030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)</a:t>
            </a:r>
            <a:endParaRPr lang="lo-LA" sz="2800" b="1">
              <a:solidFill>
                <a:schemeClr val="accent4">
                  <a:lumMod val="20000"/>
                  <a:lumOff val="80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069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bstract Blue HD Wallpaper | Background Image | 1920x1080">
            <a:extLst>
              <a:ext uri="{FF2B5EF4-FFF2-40B4-BE49-F238E27FC236}">
                <a16:creationId xmlns:a16="http://schemas.microsoft.com/office/drawing/2014/main" id="{1508389E-2D2E-3134-0DFC-B256276D8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2" r="20604"/>
          <a:stretch/>
        </p:blipFill>
        <p:spPr bwMode="auto">
          <a:xfrm>
            <a:off x="-167640" y="0"/>
            <a:ext cx="2045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28165B-0E73-4CA6-AA37-7DB180EF31A8}"/>
              </a:ext>
            </a:extLst>
          </p:cNvPr>
          <p:cNvSpPr/>
          <p:nvPr/>
        </p:nvSpPr>
        <p:spPr>
          <a:xfrm>
            <a:off x="1982003" y="1012161"/>
            <a:ext cx="10209996" cy="5749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F022B6-667C-4D7F-915B-8090E6F9B3C7}"/>
              </a:ext>
            </a:extLst>
          </p:cNvPr>
          <p:cNvGrpSpPr/>
          <p:nvPr/>
        </p:nvGrpSpPr>
        <p:grpSpPr>
          <a:xfrm>
            <a:off x="6206800" y="1187388"/>
            <a:ext cx="3148194" cy="1296136"/>
            <a:chOff x="8402953" y="3808738"/>
            <a:chExt cx="3148194" cy="129613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FCAAEE8-44BD-4EF8-AA3D-BCC4FD25C0D9}"/>
                </a:ext>
              </a:extLst>
            </p:cNvPr>
            <p:cNvGrpSpPr/>
            <p:nvPr/>
          </p:nvGrpSpPr>
          <p:grpSpPr>
            <a:xfrm>
              <a:off x="9296194" y="3876862"/>
              <a:ext cx="2254953" cy="1228012"/>
              <a:chOff x="9296194" y="3876862"/>
              <a:chExt cx="2254953" cy="1228012"/>
            </a:xfrm>
          </p:grpSpPr>
          <p:sp>
            <p:nvSpPr>
              <p:cNvPr id="89" name="Rectangle: Rounded Corners 88"/>
              <p:cNvSpPr/>
              <p:nvPr/>
            </p:nvSpPr>
            <p:spPr>
              <a:xfrm>
                <a:off x="9296194" y="3876862"/>
                <a:ext cx="2249620" cy="1228012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 w="44450" h="952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9746966" y="4649100"/>
                <a:ext cx="18041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lo-LA" sz="1100">
                    <a:solidFill>
                      <a:schemeClr val="bg1"/>
                    </a:solidFill>
                    <a:ea typeface="Phetsarath OT" panose="02000500000000020004" pitchFamily="2" charset="2"/>
                    <a:cs typeface="Phetsarath OT" panose="02000500000000020004" pitchFamily="2" charset="2"/>
                  </a:rPr>
                  <a:t>ຄູໄດ້ຮັບການຝຶກອົບຮົມວິຊາສະເພາະ ແລະ ວິຊາຄູ</a:t>
                </a:r>
                <a:endParaRPr lang="en-US" sz="1100">
                  <a:solidFill>
                    <a:schemeClr val="bg1"/>
                  </a:solidFill>
                </a:endParaRP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03377" y="4355192"/>
                <a:ext cx="475119" cy="595103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>
              <a:off x="8402953" y="3808738"/>
              <a:ext cx="30803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  <a:ea typeface="Gadugi" panose="020B0502040204020203" pitchFamily="34" charset="0"/>
                </a:rPr>
                <a:t>1.500</a:t>
              </a: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2099392" y="1151996"/>
            <a:ext cx="4377513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lo-LA" sz="1600" b="1">
                <a:solidFill>
                  <a:schemeClr val="tx1">
                    <a:lumMod val="65000"/>
                    <a:lumOff val="35000"/>
                  </a:schemeClr>
                </a:solidFill>
                <a:latin typeface="Phetsarath OT" panose="02000500000000020004" pitchFamily="2" charset="2"/>
                <a:ea typeface="Phetsarath OT" panose="02000500000000020004" pitchFamily="2" charset="2"/>
                <a:cs typeface="Phetsarath OT" panose="02000500000000020004" pitchFamily="2" charset="2"/>
              </a:rPr>
              <a:t>ຄາດຄະເນຜົນໄດ້ຮັບລະດັບກາງ</a:t>
            </a:r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Phetsarath OT" panose="02000500000000020004" pitchFamily="2" charset="2"/>
                <a:ea typeface="Phetsarath OT" panose="02000500000000020004" pitchFamily="2" charset="2"/>
                <a:cs typeface="Phetsarath OT" panose="02000500000000020004" pitchFamily="2" charset="2"/>
              </a:rPr>
              <a:t> </a:t>
            </a:r>
            <a:r>
              <a:rPr lang="lo-LA" sz="1600" b="1">
                <a:solidFill>
                  <a:schemeClr val="tx1">
                    <a:lumMod val="65000"/>
                    <a:lumOff val="35000"/>
                  </a:schemeClr>
                </a:solidFill>
                <a:latin typeface="Phetsarath OT" panose="02000500000000020004" pitchFamily="2" charset="2"/>
                <a:ea typeface="Phetsarath OT" panose="02000500000000020004" pitchFamily="2" charset="2"/>
                <a:cs typeface="Phetsarath OT" panose="02000500000000020004" pitchFamily="2" charset="2"/>
              </a:rPr>
              <a:t>ຮອດປີ</a:t>
            </a:r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Phetsarath OT" panose="02000500000000020004" pitchFamily="2" charset="2"/>
                <a:ea typeface="Phetsarath OT" panose="02000500000000020004" pitchFamily="2" charset="2"/>
                <a:cs typeface="Phetsarath OT" panose="02000500000000020004" pitchFamily="2" charset="2"/>
              </a:rPr>
              <a:t> </a:t>
            </a:r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Phetsarath OT" panose="02000500000000020004" pitchFamily="2" charset="2"/>
              </a:rPr>
              <a:t>2025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633636" y="1458526"/>
            <a:ext cx="4015988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thaiDist">
              <a:tabLst>
                <a:tab pos="576263" algn="l"/>
              </a:tabLst>
            </a:pPr>
            <a:r>
              <a:rPr lang="pt-BR" sz="1400">
                <a:latin typeface="Phetsarath OT" panose="02000500000000020004" pitchFamily="2" charset="2"/>
                <a:ea typeface="Calibri" panose="020F0502020204030204" pitchFamily="34" charset="0"/>
                <a:cs typeface="Cordia New" panose="020B0304020202020204" pitchFamily="34" charset="-34"/>
              </a:rPr>
              <a:t>	​</a:t>
            </a:r>
            <a:r>
              <a:rPr lang="lo-LA" sz="140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2"/>
              </a:rPr>
              <a:t>ມີນັກສຶກສາຫຼາຍກວ່າ </a:t>
            </a:r>
            <a:r>
              <a:rPr lang="en-US" sz="1600" b="1">
                <a:ea typeface="Calibri" panose="020F0502020204030204" pitchFamily="34" charset="0"/>
                <a:cs typeface="Phetsarath OT" panose="02000500000000020004" pitchFamily="2" charset="2"/>
              </a:rPr>
              <a:t>80,000</a:t>
            </a:r>
            <a:r>
              <a:rPr lang="en-US" sz="1400" b="1">
                <a:ea typeface="Calibri" panose="020F0502020204030204" pitchFamily="34" charset="0"/>
                <a:cs typeface="Phetsarath OT" panose="02000500000000020004" pitchFamily="2" charset="2"/>
              </a:rPr>
              <a:t> </a:t>
            </a:r>
            <a:r>
              <a:rPr lang="lo-LA" sz="140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2"/>
              </a:rPr>
              <a:t>ຄົນ ທີ່ມີຜົນການຮຽນດີ ຕາມຫຼັກສູດຂະແໜງກະສິກຳ, ອຸດສາຫະກຳ ແລະ ບໍລິການ ທີ່ຈົບຈາກສະຖານອາຊີວະສຶກສາ ມີຄວາມເຊື່ອມໂຍງ ແລະ ແທດ</a:t>
            </a: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2"/>
              </a:rPr>
              <a:t>  </a:t>
            </a:r>
            <a:r>
              <a:rPr lang="lo-LA" sz="140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2"/>
              </a:rPr>
              <a:t>ເໝາະກັບຄວາມຕ້ອງການຂອງຂະແໜງການ ແລະ ເປັນທີ່ຍອມຮັບຂອງຜູ້ໃຊ້ແຮງງານ. </a:t>
            </a:r>
            <a:endParaRPr lang="en-US" sz="1400">
              <a:latin typeface="Phetsarath OT" panose="02000500000000020004" pitchFamily="2" charset="2"/>
              <a:ea typeface="Phetsarath OT" panose="02000500000000020004" pitchFamily="2" charset="2"/>
              <a:cs typeface="Phetsarath OT" panose="02000500000000020004" pitchFamily="2" charset="2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0C27F3-6D89-4DC5-8A91-DD6A0DD65716}"/>
              </a:ext>
            </a:extLst>
          </p:cNvPr>
          <p:cNvGrpSpPr/>
          <p:nvPr/>
        </p:nvGrpSpPr>
        <p:grpSpPr>
          <a:xfrm>
            <a:off x="6878638" y="2530283"/>
            <a:ext cx="2482109" cy="1299497"/>
            <a:chOff x="9063705" y="3808150"/>
            <a:chExt cx="2482109" cy="1299497"/>
          </a:xfrm>
        </p:grpSpPr>
        <p:sp>
          <p:nvSpPr>
            <p:cNvPr id="80" name="Rectangle: Rounded Corners 79"/>
            <p:cNvSpPr/>
            <p:nvPr/>
          </p:nvSpPr>
          <p:spPr>
            <a:xfrm>
              <a:off x="9296195" y="3863413"/>
              <a:ext cx="2249619" cy="124146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 w="44450" h="95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063705" y="3808150"/>
              <a:ext cx="24311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  <a:ea typeface="Gadugi" panose="020B0502040204020203" pitchFamily="34" charset="0"/>
                </a:rPr>
                <a:t>150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794103" y="4676760"/>
              <a:ext cx="17269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tabLst>
                  <a:tab pos="1085850" algn="l"/>
                </a:tabLst>
              </a:pPr>
              <a:r>
                <a:rPr lang="lo-LA" sz="1100">
                  <a:solidFill>
                    <a:schemeClr val="bg1"/>
                  </a:solidFill>
                  <a:latin typeface="Phetsarath OT" panose="02000500000000020004" pitchFamily="2" charset="0"/>
                  <a:ea typeface="Phetsarath OT" panose="02000500000000020004" pitchFamily="2" charset="2"/>
                  <a:cs typeface="Phetsarath OT" panose="02000500000000020004" pitchFamily="2" charset="0"/>
                </a:rPr>
                <a:t>ສະຖານປະກອບການ</a:t>
              </a:r>
            </a:p>
            <a:p>
              <a:pPr algn="r">
                <a:tabLst>
                  <a:tab pos="1085850" algn="l"/>
                </a:tabLst>
              </a:pPr>
              <a:r>
                <a:rPr lang="lo-LA" sz="1100">
                  <a:solidFill>
                    <a:schemeClr val="bg1"/>
                  </a:solidFill>
                  <a:latin typeface="Phetsarath OT" panose="02000500000000020004" pitchFamily="2" charset="0"/>
                  <a:ea typeface="Phetsarath OT" panose="02000500000000020004" pitchFamily="2" charset="2"/>
                  <a:cs typeface="Phetsarath OT" panose="02000500000000020004" pitchFamily="2" charset="0"/>
                </a:rPr>
                <a:t>ໄດ້ຮ່ວມມືກັບ</a:t>
              </a:r>
              <a:r>
                <a:rPr lang="en-US" sz="1100">
                  <a:solidFill>
                    <a:schemeClr val="bg1"/>
                  </a:solidFill>
                  <a:latin typeface="Phetsarath OT" panose="02000500000000020004" pitchFamily="2" charset="0"/>
                  <a:ea typeface="Phetsarath OT" panose="02000500000000020004" pitchFamily="2" charset="2"/>
                  <a:cs typeface="Phetsarath OT" panose="02000500000000020004" pitchFamily="2" charset="0"/>
                </a:rPr>
                <a:t> </a:t>
              </a:r>
              <a:r>
                <a:rPr lang="lo-LA" sz="1100">
                  <a:solidFill>
                    <a:schemeClr val="bg1"/>
                  </a:solidFill>
                  <a:latin typeface="Phetsarath OT" panose="02000500000000020004" pitchFamily="2" charset="0"/>
                  <a:ea typeface="Phetsarath OT" panose="02000500000000020004" pitchFamily="2" charset="2"/>
                  <a:cs typeface="Phetsarath OT" panose="02000500000000020004" pitchFamily="2" charset="0"/>
                </a:rPr>
                <a:t>ສອສ</a:t>
              </a:r>
              <a:endParaRPr lang="en-US" sz="1100">
                <a:solidFill>
                  <a:schemeClr val="bg1"/>
                </a:solidFill>
                <a:ea typeface="Phetsarath OT" panose="02000500000000020004" pitchFamily="2" charset="2"/>
                <a:cs typeface="Phetsarath OT" panose="02000500000000020004" pitchFamily="2" charset="2"/>
              </a:endParaRPr>
            </a:p>
          </p:txBody>
        </p:sp>
        <p:pic>
          <p:nvPicPr>
            <p:cNvPr id="1028" name="Picture 4" descr="See the source image">
              <a:extLst>
                <a:ext uri="{FF2B5EF4-FFF2-40B4-BE49-F238E27FC236}">
                  <a16:creationId xmlns:a16="http://schemas.microsoft.com/office/drawing/2014/main" id="{12D46859-2ED5-4FAD-8888-4F124E080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5403" y="3971727"/>
              <a:ext cx="470055" cy="47005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A1727A-BBFB-4944-834B-8DBA79546AF9}"/>
              </a:ext>
            </a:extLst>
          </p:cNvPr>
          <p:cNvGrpSpPr/>
          <p:nvPr/>
        </p:nvGrpSpPr>
        <p:grpSpPr>
          <a:xfrm>
            <a:off x="6916146" y="3829125"/>
            <a:ext cx="2444471" cy="1334119"/>
            <a:chOff x="6682288" y="1046517"/>
            <a:chExt cx="2444471" cy="1334119"/>
          </a:xfrm>
        </p:grpSpPr>
        <p:sp>
          <p:nvSpPr>
            <p:cNvPr id="90" name="TextBox 89"/>
            <p:cNvSpPr txBox="1"/>
            <p:nvPr/>
          </p:nvSpPr>
          <p:spPr>
            <a:xfrm>
              <a:off x="7022724" y="2024439"/>
              <a:ext cx="20785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o-LA" sz="10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Phetsarath OT" panose="02000500000000020004" pitchFamily="2" charset="0"/>
                  <a:ea typeface="Phetsarath OT" panose="02000500000000020004" pitchFamily="2" charset="2"/>
                  <a:cs typeface="Phetsarath OT" panose="02000500000000020004" pitchFamily="2" charset="0"/>
                </a:rPr>
                <a:t>ຫົວໜ່ວຍທຸລະກິດເຂົ້າຮ່ວມ</a:t>
              </a:r>
              <a:endParaRPr lang="en-US" sz="1000">
                <a:solidFill>
                  <a:schemeClr val="accent1">
                    <a:lumMod val="40000"/>
                    <a:lumOff val="60000"/>
                  </a:schemeClr>
                </a:solidFill>
                <a:ea typeface="Phetsarath OT" panose="02000500000000020004" pitchFamily="2" charset="2"/>
                <a:cs typeface="Phetsarath OT" panose="02000500000000020004" pitchFamily="2" charset="2"/>
              </a:endParaRPr>
            </a:p>
          </p:txBody>
        </p:sp>
        <p:sp>
          <p:nvSpPr>
            <p:cNvPr id="81" name="Rectangle: Rounded Corners 80"/>
            <p:cNvSpPr/>
            <p:nvPr/>
          </p:nvSpPr>
          <p:spPr>
            <a:xfrm>
              <a:off x="6878859" y="1133438"/>
              <a:ext cx="2247900" cy="124719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 w="44450" h="95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682288" y="1909519"/>
              <a:ext cx="240899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tabLst>
                  <a:tab pos="1085850" algn="l"/>
                </a:tabLst>
              </a:pPr>
              <a:r>
                <a:rPr lang="en-US" sz="1100">
                  <a:solidFill>
                    <a:schemeClr val="bg1"/>
                  </a:solidFill>
                  <a:latin typeface="Phetsarath OT" panose="02000500000000020004" pitchFamily="2" charset="2"/>
                  <a:ea typeface="Phetsarath OT" panose="02000500000000020004" pitchFamily="2" charset="2"/>
                  <a:cs typeface="Phetsarath OT" panose="02000500000000020004" pitchFamily="2" charset="2"/>
                </a:rPr>
                <a:t>	</a:t>
              </a:r>
              <a:r>
                <a:rPr lang="lo-LA" sz="1100">
                  <a:solidFill>
                    <a:schemeClr val="bg1"/>
                  </a:solidFill>
                  <a:latin typeface="Phetsarath OT" panose="02000500000000020004" pitchFamily="2" charset="2"/>
                  <a:ea typeface="Phetsarath OT" panose="02000500000000020004" pitchFamily="2" charset="2"/>
                  <a:cs typeface="Phetsarath OT" panose="02000500000000020004" pitchFamily="2" charset="2"/>
                </a:rPr>
                <a:t>ຫຼັກສູດໄດ້ຮັບການພັດທະນາ ແລະ ນໍາໃຊ້</a:t>
              </a:r>
              <a:endParaRPr lang="en-US" sz="1100">
                <a:solidFill>
                  <a:schemeClr val="bg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423536" y="1046517"/>
              <a:ext cx="15527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  <a:ea typeface="Gadugi" panose="020B0502040204020203" pitchFamily="34" charset="0"/>
                </a:rPr>
                <a:t>25</a:t>
              </a:r>
            </a:p>
          </p:txBody>
        </p:sp>
        <p:pic>
          <p:nvPicPr>
            <p:cNvPr id="1030" name="Picture 6" descr="Image result for documents icons free">
              <a:extLst>
                <a:ext uri="{FF2B5EF4-FFF2-40B4-BE49-F238E27FC236}">
                  <a16:creationId xmlns:a16="http://schemas.microsoft.com/office/drawing/2014/main" id="{106A5344-4EFE-4274-9AA7-3232312D16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9340" y="1253295"/>
              <a:ext cx="503647" cy="51218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F3AB42-B2BD-42AC-B2DB-0D5E3649D472}"/>
              </a:ext>
            </a:extLst>
          </p:cNvPr>
          <p:cNvGrpSpPr/>
          <p:nvPr/>
        </p:nvGrpSpPr>
        <p:grpSpPr>
          <a:xfrm>
            <a:off x="9546513" y="2507873"/>
            <a:ext cx="2247900" cy="1339800"/>
            <a:chOff x="6878859" y="2446456"/>
            <a:chExt cx="2247900" cy="1339800"/>
          </a:xfrm>
        </p:grpSpPr>
        <p:sp>
          <p:nvSpPr>
            <p:cNvPr id="73" name="Rectangle 72"/>
            <p:cNvSpPr/>
            <p:nvPr/>
          </p:nvSpPr>
          <p:spPr>
            <a:xfrm>
              <a:off x="6878859" y="2511341"/>
              <a:ext cx="2247900" cy="124719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 w="44450" h="95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366114" y="2446456"/>
              <a:ext cx="1552722" cy="102155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  <a:ea typeface="Gadugi" panose="020B0502040204020203" pitchFamily="34" charset="0"/>
                </a:rPr>
                <a:t>10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51962" y="3309530"/>
              <a:ext cx="2139504" cy="47672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o-LA" sz="1100">
                  <a:solidFill>
                    <a:schemeClr val="bg1"/>
                  </a:solidFill>
                  <a:latin typeface="Phetsarath OT" panose="02000500000000020004" pitchFamily="2" charset="0"/>
                  <a:ea typeface="Phetsarath OT" panose="02000500000000020004" pitchFamily="2" charset="2"/>
                  <a:cs typeface="Phetsarath OT" panose="02000500000000020004" pitchFamily="2" charset="0"/>
                </a:rPr>
                <a:t>ນິຕິກໍາລຸ່ມກົດໝາຍໄດ້</a:t>
              </a:r>
            </a:p>
            <a:p>
              <a:pPr algn="r"/>
              <a:r>
                <a:rPr lang="lo-LA" sz="1100">
                  <a:solidFill>
                    <a:schemeClr val="bg1"/>
                  </a:solidFill>
                  <a:latin typeface="Phetsarath OT" panose="02000500000000020004" pitchFamily="2" charset="0"/>
                  <a:ea typeface="Phetsarath OT" panose="02000500000000020004" pitchFamily="2" charset="2"/>
                  <a:cs typeface="Phetsarath OT" panose="02000500000000020004" pitchFamily="2" charset="0"/>
                </a:rPr>
                <a:t>ຖືກຮັບຮອງ ແລະ ນໍາໃຊ້</a:t>
              </a:r>
              <a:endParaRPr lang="en-US" sz="1100">
                <a:solidFill>
                  <a:schemeClr val="bg1"/>
                </a:solidFill>
                <a:ea typeface="Phetsarath OT" panose="02000500000000020004" pitchFamily="2" charset="2"/>
                <a:cs typeface="Phetsarath OT" panose="02000500000000020004" pitchFamily="2" charset="2"/>
              </a:endParaRPr>
            </a:p>
          </p:txBody>
        </p:sp>
        <p:pic>
          <p:nvPicPr>
            <p:cNvPr id="1032" name="Picture 8" descr="Document Icon Circle">
              <a:extLst>
                <a:ext uri="{FF2B5EF4-FFF2-40B4-BE49-F238E27FC236}">
                  <a16:creationId xmlns:a16="http://schemas.microsoft.com/office/drawing/2014/main" id="{3F0066F8-9ECC-44B7-855E-B5434C4C02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70"/>
            <a:stretch/>
          </p:blipFill>
          <p:spPr bwMode="auto">
            <a:xfrm>
              <a:off x="7063819" y="2623179"/>
              <a:ext cx="455641" cy="4572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7CCA136-E0B9-48E0-8CAE-6E1DEAE29091}"/>
              </a:ext>
            </a:extLst>
          </p:cNvPr>
          <p:cNvGrpSpPr/>
          <p:nvPr/>
        </p:nvGrpSpPr>
        <p:grpSpPr>
          <a:xfrm>
            <a:off x="9525490" y="1202603"/>
            <a:ext cx="2247900" cy="1508766"/>
            <a:chOff x="9317516" y="1096220"/>
            <a:chExt cx="2247900" cy="1508766"/>
          </a:xfrm>
        </p:grpSpPr>
        <p:sp>
          <p:nvSpPr>
            <p:cNvPr id="74" name="Rectangle 73"/>
            <p:cNvSpPr/>
            <p:nvPr/>
          </p:nvSpPr>
          <p:spPr>
            <a:xfrm>
              <a:off x="9317516" y="1133645"/>
              <a:ext cx="2247900" cy="124719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 w="44450" h="95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823206" y="1096220"/>
              <a:ext cx="1552722" cy="102155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  <a:ea typeface="Gadugi" panose="020B0502040204020203" pitchFamily="34" charset="0"/>
                </a:rPr>
                <a:t>15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869107" y="1940974"/>
              <a:ext cx="1656221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o-LA" sz="1100">
                  <a:solidFill>
                    <a:schemeClr val="bg1"/>
                  </a:solidFill>
                  <a:latin typeface="Phetsarath OT" panose="02000500000000020004" pitchFamily="2" charset="2"/>
                  <a:ea typeface="Phetsarath OT" panose="02000500000000020004" pitchFamily="2" charset="2"/>
                  <a:cs typeface="Phetsarath OT" panose="02000500000000020004" pitchFamily="2" charset="2"/>
                </a:rPr>
                <a:t>ສອສ ໄດ້ຜ່ານເກນ</a:t>
              </a:r>
            </a:p>
            <a:p>
              <a:pPr algn="r"/>
              <a:r>
                <a:rPr lang="lo-LA" sz="1100">
                  <a:solidFill>
                    <a:schemeClr val="bg1"/>
                  </a:solidFill>
                  <a:latin typeface="Phetsarath OT" panose="02000500000000020004" pitchFamily="2" charset="2"/>
                  <a:ea typeface="Phetsarath OT" panose="02000500000000020004" pitchFamily="2" charset="2"/>
                  <a:cs typeface="Phetsarath OT" panose="02000500000000020004" pitchFamily="2" charset="2"/>
                </a:rPr>
                <a:t>ປະກັນຄຸນນະພາບ</a:t>
              </a:r>
              <a:endParaRPr lang="en-US" sz="1100">
                <a:solidFill>
                  <a:schemeClr val="bg1"/>
                </a:solidFill>
                <a:ea typeface="Phetsarath OT" panose="02000500000000020004" pitchFamily="2" charset="2"/>
                <a:cs typeface="Phetsarath OT" panose="02000500000000020004" pitchFamily="2" charset="2"/>
              </a:endParaRPr>
            </a:p>
            <a:p>
              <a:pPr algn="r"/>
              <a:endParaRPr lang="en-US" sz="1100">
                <a:solidFill>
                  <a:schemeClr val="bg1"/>
                </a:solidFill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33A0B6F5-B404-4937-B270-D7875E758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t="409" r="9078" b="4080"/>
            <a:stretch/>
          </p:blipFill>
          <p:spPr>
            <a:xfrm>
              <a:off x="9513041" y="1234070"/>
              <a:ext cx="485722" cy="457200"/>
            </a:xfrm>
            <a:prstGeom prst="roundRect">
              <a:avLst/>
            </a:prstGeom>
            <a:solidFill>
              <a:srgbClr val="A9D18E"/>
            </a:solidFill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BBFEEB-1B26-44ED-9526-0F1C69B9A2CD}"/>
              </a:ext>
            </a:extLst>
          </p:cNvPr>
          <p:cNvGrpSpPr/>
          <p:nvPr/>
        </p:nvGrpSpPr>
        <p:grpSpPr>
          <a:xfrm>
            <a:off x="9536574" y="3837397"/>
            <a:ext cx="2247900" cy="1322745"/>
            <a:chOff x="9317516" y="2441531"/>
            <a:chExt cx="2247900" cy="1322745"/>
          </a:xfrm>
        </p:grpSpPr>
        <p:sp>
          <p:nvSpPr>
            <p:cNvPr id="75" name="Rectangle 74"/>
            <p:cNvSpPr/>
            <p:nvPr/>
          </p:nvSpPr>
          <p:spPr>
            <a:xfrm>
              <a:off x="9317516" y="2517078"/>
              <a:ext cx="2247900" cy="124719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 w="44450" h="95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9827699" y="2441531"/>
              <a:ext cx="1552722" cy="102155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  <a:ea typeface="Gadugi" panose="020B0502040204020203" pitchFamily="34" charset="0"/>
                </a:rPr>
                <a:t>5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9861241" y="3282631"/>
              <a:ext cx="1622048" cy="47672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o-LA" sz="1100">
                  <a:solidFill>
                    <a:schemeClr val="bg1"/>
                  </a:solidFill>
                  <a:ea typeface="Phetsarath OT" panose="02000500000000020004" pitchFamily="2" charset="2"/>
                  <a:cs typeface="Phetsarath OT" panose="02000500000000020004" pitchFamily="2" charset="2"/>
                </a:rPr>
                <a:t>ສອສ ຫັນກຸ້ມຕົນເອງ</a:t>
              </a:r>
            </a:p>
            <a:p>
              <a:pPr algn="r"/>
              <a:r>
                <a:rPr lang="lo-LA" sz="1100">
                  <a:solidFill>
                    <a:schemeClr val="bg1"/>
                  </a:solidFill>
                  <a:ea typeface="Phetsarath OT" panose="02000500000000020004" pitchFamily="2" charset="2"/>
                  <a:cs typeface="Phetsarath OT" panose="02000500000000020004" pitchFamily="2" charset="2"/>
                </a:rPr>
                <a:t>ທາງດ້ານການເງິນ</a:t>
              </a:r>
              <a:endParaRPr lang="en-US" sz="1050">
                <a:solidFill>
                  <a:schemeClr val="bg1"/>
                </a:solidFill>
              </a:endParaRP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7DA5143E-7603-477C-B1B1-03C0B6AEA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469392" y="2691959"/>
              <a:ext cx="691632" cy="559627"/>
            </a:xfrm>
            <a:prstGeom prst="round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B35DC9A-C4C0-45EF-A98B-46DF03BA67A5}"/>
              </a:ext>
            </a:extLst>
          </p:cNvPr>
          <p:cNvGrpSpPr/>
          <p:nvPr/>
        </p:nvGrpSpPr>
        <p:grpSpPr>
          <a:xfrm>
            <a:off x="1982003" y="3111986"/>
            <a:ext cx="5872438" cy="1783458"/>
            <a:chOff x="4529042" y="3761670"/>
            <a:chExt cx="7785100" cy="2724204"/>
          </a:xfrm>
        </p:grpSpPr>
        <p:graphicFrame>
          <p:nvGraphicFramePr>
            <p:cNvPr id="100" name="Chart 99"/>
            <p:cNvGraphicFramePr/>
            <p:nvPr>
              <p:extLst>
                <p:ext uri="{D42A27DB-BD31-4B8C-83A1-F6EECF244321}">
                  <p14:modId xmlns:p14="http://schemas.microsoft.com/office/powerpoint/2010/main" val="1557912172"/>
                </p:ext>
              </p:extLst>
            </p:nvPr>
          </p:nvGraphicFramePr>
          <p:xfrm>
            <a:off x="4529042" y="3856670"/>
            <a:ext cx="7785100" cy="23105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106" name="TextBox 105"/>
            <p:cNvSpPr txBox="1"/>
            <p:nvPr/>
          </p:nvSpPr>
          <p:spPr>
            <a:xfrm>
              <a:off x="6232910" y="4174923"/>
              <a:ext cx="1230799" cy="423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solidFill>
                    <a:schemeClr val="accent2">
                      <a:lumMod val="75000"/>
                    </a:schemeClr>
                  </a:solidFill>
                  <a:ea typeface="Gadugi" panose="020B0502040204020203" pitchFamily="34" charset="0"/>
                </a:rPr>
                <a:t>20.370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974165" y="4321096"/>
              <a:ext cx="1230799" cy="423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solidFill>
                    <a:schemeClr val="accent2">
                      <a:lumMod val="75000"/>
                    </a:schemeClr>
                  </a:solidFill>
                  <a:ea typeface="Gadugi" panose="020B0502040204020203" pitchFamily="34" charset="0"/>
                </a:rPr>
                <a:t>19.950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342629" y="3930064"/>
              <a:ext cx="1230799" cy="423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solidFill>
                    <a:schemeClr val="accent2">
                      <a:lumMod val="75000"/>
                    </a:schemeClr>
                  </a:solidFill>
                  <a:ea typeface="Gadugi" panose="020B0502040204020203" pitchFamily="34" charset="0"/>
                </a:rPr>
                <a:t>20.700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530923" y="3828274"/>
              <a:ext cx="1230799" cy="423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solidFill>
                    <a:schemeClr val="accent2">
                      <a:lumMod val="75000"/>
                    </a:schemeClr>
                  </a:solidFill>
                  <a:ea typeface="Gadugi" panose="020B0502040204020203" pitchFamily="34" charset="0"/>
                </a:rPr>
                <a:t>21.010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9755785" y="3761670"/>
              <a:ext cx="1230799" cy="423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solidFill>
                    <a:schemeClr val="accent2">
                      <a:lumMod val="75000"/>
                    </a:schemeClr>
                  </a:solidFill>
                  <a:ea typeface="Gadugi" panose="020B0502040204020203" pitchFamily="34" charset="0"/>
                </a:rPr>
                <a:t>21.500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646250" y="5921725"/>
              <a:ext cx="7595293" cy="5641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o-LA" sz="11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               </a:t>
              </a:r>
              <a:r>
                <a:rPr lang="en-US" sz="11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19.3%</a:t>
              </a:r>
              <a:r>
                <a:rPr lang="lo-LA">
                  <a:solidFill>
                    <a:schemeClr val="bg1">
                      <a:lumMod val="50000"/>
                    </a:schemeClr>
                  </a:solidFill>
                </a:rPr>
                <a:t>       </a:t>
              </a:r>
              <a:r>
                <a:rPr lang="en-US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1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19.7%</a:t>
              </a:r>
              <a:r>
                <a:rPr lang="lo-LA" sz="11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        </a:t>
              </a:r>
              <a:r>
                <a:rPr lang="en-US">
                  <a:solidFill>
                    <a:schemeClr val="bg1">
                      <a:lumMod val="50000"/>
                    </a:schemeClr>
                  </a:solidFill>
                </a:rPr>
                <a:t>  </a:t>
              </a:r>
              <a:r>
                <a:rPr lang="en-US" sz="11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20.0%</a:t>
              </a:r>
              <a:r>
                <a:rPr lang="en-US">
                  <a:solidFill>
                    <a:schemeClr val="bg1">
                      <a:lumMod val="50000"/>
                    </a:schemeClr>
                  </a:solidFill>
                </a:rPr>
                <a:t>              </a:t>
              </a:r>
              <a:r>
                <a:rPr lang="en-US" sz="11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20.3%</a:t>
              </a:r>
              <a:r>
                <a:rPr lang="lo-LA" sz="11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             </a:t>
              </a:r>
              <a:r>
                <a:rPr lang="en-US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1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20.8%</a:t>
              </a:r>
              <a:r>
                <a:rPr lang="en-US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925381" y="4189190"/>
              <a:ext cx="4862928" cy="16924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Gadugi" panose="020B0502040204020203" pitchFamily="34" charset="0"/>
                  <a:cs typeface="Calibri" panose="020F0502020204030204" pitchFamily="34" charset="0"/>
                </a:rPr>
                <a:t>&gt;</a:t>
              </a:r>
              <a:r>
                <a:rPr lang="en-US" sz="6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  <a:ea typeface="Gadugi" panose="020B0502040204020203" pitchFamily="34" charset="0"/>
                  <a:cs typeface="Calibri" panose="020F0502020204030204" pitchFamily="34" charset="0"/>
                </a:rPr>
                <a:t>80.000</a:t>
              </a:r>
            </a:p>
          </p:txBody>
        </p:sp>
      </p:grpSp>
      <p:pic>
        <p:nvPicPr>
          <p:cNvPr id="1034" name="Picture 10" descr="Image result for Training Icon Vector">
            <a:extLst>
              <a:ext uri="{FF2B5EF4-FFF2-40B4-BE49-F238E27FC236}">
                <a16:creationId xmlns:a16="http://schemas.microsoft.com/office/drawing/2014/main" id="{C206C3C4-372A-41CD-91C2-8779AAF8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23" y="2859768"/>
            <a:ext cx="824528" cy="624480"/>
          </a:xfrm>
          <a:prstGeom prst="rect">
            <a:avLst/>
          </a:prstGeom>
          <a:noFill/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F9677D07-51D1-465F-8338-0D5887F275E5}"/>
              </a:ext>
            </a:extLst>
          </p:cNvPr>
          <p:cNvSpPr/>
          <p:nvPr/>
        </p:nvSpPr>
        <p:spPr>
          <a:xfrm>
            <a:off x="9536574" y="5280030"/>
            <a:ext cx="2247900" cy="124719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444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FE320D36-12FD-4E1C-988E-D232D33E5683}"/>
              </a:ext>
            </a:extLst>
          </p:cNvPr>
          <p:cNvSpPr/>
          <p:nvPr/>
        </p:nvSpPr>
        <p:spPr>
          <a:xfrm>
            <a:off x="7127850" y="5283132"/>
            <a:ext cx="2247900" cy="124719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444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16457B7-02AD-4039-881C-4B69F2B1CBF8}"/>
              </a:ext>
            </a:extLst>
          </p:cNvPr>
          <p:cNvSpPr txBox="1"/>
          <p:nvPr/>
        </p:nvSpPr>
        <p:spPr>
          <a:xfrm>
            <a:off x="9654939" y="5134784"/>
            <a:ext cx="2092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1.000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DF0F7E7-2D63-4546-A1B3-DEC779992CD9}"/>
              </a:ext>
            </a:extLst>
          </p:cNvPr>
          <p:cNvSpPr txBox="1"/>
          <p:nvPr/>
        </p:nvSpPr>
        <p:spPr>
          <a:xfrm>
            <a:off x="7742631" y="5156391"/>
            <a:ext cx="1512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59D2098-4345-475E-A96F-F65078E56647}"/>
              </a:ext>
            </a:extLst>
          </p:cNvPr>
          <p:cNvSpPr txBox="1"/>
          <p:nvPr/>
        </p:nvSpPr>
        <p:spPr>
          <a:xfrm>
            <a:off x="10007406" y="5905233"/>
            <a:ext cx="1668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o-LA" sz="1100">
                <a:solidFill>
                  <a:schemeClr val="bg1"/>
                </a:solidFill>
                <a:ea typeface="Phetsarath OT" panose="02000500000000020004" pitchFamily="2" charset="2"/>
                <a:cs typeface="Phetsarath OT" panose="02000500000000020004" pitchFamily="2" charset="2"/>
              </a:rPr>
              <a:t>ນັກສຶກສາຫຼາຍກວ່າ </a:t>
            </a:r>
            <a:r>
              <a:rPr lang="en-US" sz="1100">
                <a:solidFill>
                  <a:schemeClr val="bg1"/>
                </a:solidFill>
                <a:ea typeface="Phetsarath OT" panose="02000500000000020004" pitchFamily="2" charset="2"/>
                <a:cs typeface="Phetsarath OT" panose="02000500000000020004" pitchFamily="2" charset="2"/>
              </a:rPr>
              <a:t>1.000</a:t>
            </a:r>
            <a:r>
              <a:rPr lang="lo-LA" sz="1100">
                <a:solidFill>
                  <a:schemeClr val="bg1"/>
                </a:solidFill>
                <a:ea typeface="Phetsarath OT" panose="02000500000000020004" pitchFamily="2" charset="2"/>
                <a:cs typeface="Phetsarath OT" panose="02000500000000020004" pitchFamily="2" charset="2"/>
              </a:rPr>
              <a:t> ຄົນ ໄດ້ລົງທະບຽນເຂົ້າຮຽນ</a:t>
            </a:r>
            <a:r>
              <a:rPr lang="en-US" sz="1100">
                <a:solidFill>
                  <a:schemeClr val="bg1"/>
                </a:solidFill>
                <a:ea typeface="Phetsarath OT" panose="02000500000000020004" pitchFamily="2" charset="2"/>
                <a:cs typeface="Phetsarath OT" panose="02000500000000020004" pitchFamily="2" charset="2"/>
              </a:rPr>
              <a:t> (DCT)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1A546FC-02DA-4788-A667-23D38D578008}"/>
              </a:ext>
            </a:extLst>
          </p:cNvPr>
          <p:cNvSpPr txBox="1"/>
          <p:nvPr/>
        </p:nvSpPr>
        <p:spPr>
          <a:xfrm>
            <a:off x="7100041" y="5898390"/>
            <a:ext cx="22503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1085850" algn="l"/>
              </a:tabLst>
            </a:pPr>
            <a:r>
              <a:rPr lang="lo-LA" sz="1100">
                <a:solidFill>
                  <a:schemeClr val="bg1"/>
                </a:solidFill>
                <a:latin typeface="Phetsarath OT" panose="02000500000000020004" pitchFamily="2" charset="0"/>
                <a:ea typeface="Phetsarath OT" panose="02000500000000020004" pitchFamily="2" charset="2"/>
                <a:cs typeface="Phetsarath OT" panose="02000500000000020004" pitchFamily="2" charset="0"/>
              </a:rPr>
              <a:t>ຄູຝຶກຈາກຫົວໜ່ວຍທຸລະກິດ</a:t>
            </a:r>
            <a:endParaRPr lang="en-US" sz="1100">
              <a:solidFill>
                <a:schemeClr val="bg1"/>
              </a:solidFill>
              <a:latin typeface="Phetsarath OT" panose="02000500000000020004" pitchFamily="2" charset="0"/>
              <a:ea typeface="Phetsarath OT" panose="02000500000000020004" pitchFamily="2" charset="2"/>
              <a:cs typeface="Phetsarath OT" panose="02000500000000020004" pitchFamily="2" charset="0"/>
            </a:endParaRPr>
          </a:p>
          <a:p>
            <a:pPr algn="r">
              <a:tabLst>
                <a:tab pos="1085850" algn="l"/>
              </a:tabLst>
            </a:pPr>
            <a:r>
              <a:rPr lang="lo-LA" sz="1100">
                <a:solidFill>
                  <a:schemeClr val="bg1"/>
                </a:solidFill>
                <a:latin typeface="Phetsarath OT" panose="02000500000000020004" pitchFamily="2" charset="0"/>
                <a:ea typeface="Phetsarath OT" panose="02000500000000020004" pitchFamily="2" charset="2"/>
                <a:cs typeface="Phetsarath OT" panose="02000500000000020004" pitchFamily="2" charset="0"/>
              </a:rPr>
              <a:t>ຝຶກອົບຮົມເປັນຄູຝຶກ</a:t>
            </a:r>
            <a:r>
              <a:rPr lang="en-US" sz="1100">
                <a:solidFill>
                  <a:schemeClr val="bg1"/>
                </a:solidFill>
                <a:latin typeface="Phetsarath OT" panose="02000500000000020004" pitchFamily="2" charset="0"/>
                <a:ea typeface="Phetsarath OT" panose="02000500000000020004" pitchFamily="2" charset="2"/>
                <a:cs typeface="Phetsarath OT" panose="02000500000000020004" pitchFamily="2" charset="0"/>
              </a:rPr>
              <a:t> </a:t>
            </a:r>
            <a:r>
              <a:rPr lang="lo-LA" sz="1100">
                <a:solidFill>
                  <a:schemeClr val="bg1"/>
                </a:solidFill>
                <a:latin typeface="Phetsarath OT" panose="02000500000000020004" pitchFamily="2" charset="0"/>
                <a:ea typeface="Phetsarath OT" panose="02000500000000020004" pitchFamily="2" charset="2"/>
                <a:cs typeface="Phetsarath OT" panose="02000500000000020004" pitchFamily="2" charset="0"/>
              </a:rPr>
              <a:t>ແລະ ໄດ້ຮັບການຮັບຮອງ </a:t>
            </a:r>
            <a:r>
              <a:rPr lang="en-US" sz="1100" b="1">
                <a:solidFill>
                  <a:schemeClr val="bg1"/>
                </a:solidFill>
                <a:ea typeface="Phetsarath OT" panose="02000500000000020004" pitchFamily="2" charset="2"/>
                <a:cs typeface="Phetsarath OT" panose="02000500000000020004" pitchFamily="2" charset="0"/>
              </a:rPr>
              <a:t>20</a:t>
            </a:r>
            <a:r>
              <a:rPr lang="en-US" sz="1100">
                <a:solidFill>
                  <a:schemeClr val="bg1"/>
                </a:solidFill>
                <a:ea typeface="Phetsarath OT" panose="02000500000000020004" pitchFamily="2" charset="2"/>
                <a:cs typeface="Phetsarath OT" panose="02000500000000020004" pitchFamily="2" charset="0"/>
              </a:rPr>
              <a:t> </a:t>
            </a:r>
            <a:r>
              <a:rPr lang="lo-LA" sz="1100">
                <a:solidFill>
                  <a:schemeClr val="bg1"/>
                </a:solidFill>
                <a:latin typeface="Phetsarath OT" panose="02000500000000020004" pitchFamily="2" charset="0"/>
                <a:ea typeface="Phetsarath OT" panose="02000500000000020004" pitchFamily="2" charset="2"/>
                <a:cs typeface="Phetsarath OT" panose="02000500000000020004" pitchFamily="2" charset="0"/>
              </a:rPr>
              <a:t>ມາດຕະຖານ.</a:t>
            </a:r>
            <a:endParaRPr lang="en-US" sz="1100">
              <a:solidFill>
                <a:schemeClr val="bg1"/>
              </a:solidFill>
              <a:ea typeface="Phetsarath OT" panose="02000500000000020004" pitchFamily="2" charset="2"/>
              <a:cs typeface="Phetsarath OT" panose="02000500000000020004" pitchFamily="2" charset="2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10B0DE4-F9AF-471B-0F05-634458A155BD}"/>
              </a:ext>
            </a:extLst>
          </p:cNvPr>
          <p:cNvGrpSpPr/>
          <p:nvPr/>
        </p:nvGrpSpPr>
        <p:grpSpPr>
          <a:xfrm>
            <a:off x="3163750" y="5051336"/>
            <a:ext cx="3088729" cy="1539218"/>
            <a:chOff x="2471057" y="4821044"/>
            <a:chExt cx="3088729" cy="1539218"/>
          </a:xfrm>
        </p:grpSpPr>
        <p:sp>
          <p:nvSpPr>
            <p:cNvPr id="11" name="TextBox 10"/>
            <p:cNvSpPr txBox="1"/>
            <p:nvPr/>
          </p:nvSpPr>
          <p:spPr>
            <a:xfrm>
              <a:off x="2471057" y="4821044"/>
              <a:ext cx="3088729" cy="7831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  <a:ea typeface="Gadugi" panose="020B0502040204020203" pitchFamily="34" charset="0"/>
                </a:rPr>
                <a:t>103,530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24A0B8-ABB1-55CC-ECFF-71867AB548A1}"/>
                </a:ext>
              </a:extLst>
            </p:cNvPr>
            <p:cNvGrpSpPr/>
            <p:nvPr/>
          </p:nvGrpSpPr>
          <p:grpSpPr>
            <a:xfrm>
              <a:off x="2955810" y="5082290"/>
              <a:ext cx="369043" cy="287111"/>
              <a:chOff x="3396449" y="4907118"/>
              <a:chExt cx="369043" cy="287111"/>
            </a:xfrm>
          </p:grpSpPr>
          <p:sp>
            <p:nvSpPr>
              <p:cNvPr id="120" name="Flowchart: Connector 119">
                <a:extLst>
                  <a:ext uri="{FF2B5EF4-FFF2-40B4-BE49-F238E27FC236}">
                    <a16:creationId xmlns:a16="http://schemas.microsoft.com/office/drawing/2014/main" id="{EBD2BC93-2383-40F3-BDD8-5CB5A845B2AA}"/>
                  </a:ext>
                </a:extLst>
              </p:cNvPr>
              <p:cNvSpPr/>
              <p:nvPr/>
            </p:nvSpPr>
            <p:spPr>
              <a:xfrm>
                <a:off x="3442071" y="4911351"/>
                <a:ext cx="103380" cy="91440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ound Same Side Corner Rectangle 8">
                <a:extLst>
                  <a:ext uri="{FF2B5EF4-FFF2-40B4-BE49-F238E27FC236}">
                    <a16:creationId xmlns:a16="http://schemas.microsoft.com/office/drawing/2014/main" id="{E5308E94-8FA7-4845-B827-2DF5C4D3E3F6}"/>
                  </a:ext>
                </a:extLst>
              </p:cNvPr>
              <p:cNvSpPr/>
              <p:nvPr/>
            </p:nvSpPr>
            <p:spPr>
              <a:xfrm>
                <a:off x="3396449" y="5036778"/>
                <a:ext cx="177564" cy="15745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lowchart: Connector 121">
                <a:extLst>
                  <a:ext uri="{FF2B5EF4-FFF2-40B4-BE49-F238E27FC236}">
                    <a16:creationId xmlns:a16="http://schemas.microsoft.com/office/drawing/2014/main" id="{76265652-248B-4CD3-95E9-64303D2362E5}"/>
                  </a:ext>
                </a:extLst>
              </p:cNvPr>
              <p:cNvSpPr/>
              <p:nvPr/>
            </p:nvSpPr>
            <p:spPr>
              <a:xfrm>
                <a:off x="3629312" y="4907118"/>
                <a:ext cx="103380" cy="91440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ound Same Side Corner Rectangle 316">
                <a:extLst>
                  <a:ext uri="{FF2B5EF4-FFF2-40B4-BE49-F238E27FC236}">
                    <a16:creationId xmlns:a16="http://schemas.microsoft.com/office/drawing/2014/main" id="{070FD0B1-26CE-4411-AEA3-C69EDB84FBD5}"/>
                  </a:ext>
                </a:extLst>
              </p:cNvPr>
              <p:cNvSpPr/>
              <p:nvPr/>
            </p:nvSpPr>
            <p:spPr>
              <a:xfrm>
                <a:off x="3587928" y="5036778"/>
                <a:ext cx="177564" cy="15745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E3A6382-E38F-343B-9F6A-A4E9DE458BAD}"/>
                </a:ext>
              </a:extLst>
            </p:cNvPr>
            <p:cNvSpPr txBox="1"/>
            <p:nvPr/>
          </p:nvSpPr>
          <p:spPr>
            <a:xfrm>
              <a:off x="2471057" y="5577069"/>
              <a:ext cx="3088729" cy="7831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  <a:ea typeface="Gadugi" panose="020B0502040204020203" pitchFamily="34" charset="0"/>
                </a:rPr>
                <a:t>95,140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5ECA9E4-7051-441E-8DAB-8BC7BBEF7E8F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3479" y="5446233"/>
            <a:ext cx="360022" cy="399606"/>
          </a:xfrm>
          <a:prstGeom prst="rect">
            <a:avLst/>
          </a:prstGeom>
        </p:spPr>
      </p:pic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96DEC32B-1050-4F30-8B27-39948AB093B6}"/>
              </a:ext>
            </a:extLst>
          </p:cNvPr>
          <p:cNvSpPr/>
          <p:nvPr/>
        </p:nvSpPr>
        <p:spPr>
          <a:xfrm>
            <a:off x="9779285" y="5973849"/>
            <a:ext cx="103380" cy="91440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 Same Side Corner Rectangle 8">
            <a:extLst>
              <a:ext uri="{FF2B5EF4-FFF2-40B4-BE49-F238E27FC236}">
                <a16:creationId xmlns:a16="http://schemas.microsoft.com/office/drawing/2014/main" id="{291BA2D4-E716-4BD4-BF3A-DD87D6981E5D}"/>
              </a:ext>
            </a:extLst>
          </p:cNvPr>
          <p:cNvSpPr/>
          <p:nvPr/>
        </p:nvSpPr>
        <p:spPr>
          <a:xfrm>
            <a:off x="9733663" y="6099276"/>
            <a:ext cx="177564" cy="15745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AE8FCA36-B3F0-4023-A222-4DEB247508B9}"/>
              </a:ext>
            </a:extLst>
          </p:cNvPr>
          <p:cNvSpPr/>
          <p:nvPr/>
        </p:nvSpPr>
        <p:spPr>
          <a:xfrm>
            <a:off x="9966526" y="5969616"/>
            <a:ext cx="103380" cy="91440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 Same Side Corner Rectangle 316">
            <a:extLst>
              <a:ext uri="{FF2B5EF4-FFF2-40B4-BE49-F238E27FC236}">
                <a16:creationId xmlns:a16="http://schemas.microsoft.com/office/drawing/2014/main" id="{A370D682-25FE-49DB-9406-F4F71378F90D}"/>
              </a:ext>
            </a:extLst>
          </p:cNvPr>
          <p:cNvSpPr/>
          <p:nvPr/>
        </p:nvSpPr>
        <p:spPr>
          <a:xfrm>
            <a:off x="9925142" y="6099276"/>
            <a:ext cx="177564" cy="15745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ACAA709-B85D-F995-32E2-7D0B746C3611}"/>
              </a:ext>
            </a:extLst>
          </p:cNvPr>
          <p:cNvGrpSpPr/>
          <p:nvPr/>
        </p:nvGrpSpPr>
        <p:grpSpPr>
          <a:xfrm>
            <a:off x="1657858" y="122769"/>
            <a:ext cx="5679113" cy="6375785"/>
            <a:chOff x="1657858" y="122769"/>
            <a:chExt cx="5679113" cy="637578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CD009FF-61FB-3528-6FB6-FE6F0A1AFE03}"/>
                </a:ext>
              </a:extLst>
            </p:cNvPr>
            <p:cNvSpPr/>
            <p:nvPr/>
          </p:nvSpPr>
          <p:spPr>
            <a:xfrm>
              <a:off x="1973297" y="145658"/>
              <a:ext cx="920183" cy="83099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403A62-B3A6-10C5-BF09-54CCEF2FB519}"/>
                </a:ext>
              </a:extLst>
            </p:cNvPr>
            <p:cNvSpPr txBox="1"/>
            <p:nvPr/>
          </p:nvSpPr>
          <p:spPr>
            <a:xfrm>
              <a:off x="2066441" y="194749"/>
              <a:ext cx="5270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lo-LA" sz="1600" b="1">
                  <a:solidFill>
                    <a:schemeClr val="accent1">
                      <a:lumMod val="75000"/>
                    </a:schemeClr>
                  </a:solidFill>
                  <a:ea typeface="MS Mincho" panose="02020609040205080304" pitchFamily="49" charset="-128"/>
                  <a:cs typeface="Phetsarath OT" panose="02000500000000020004" pitchFamily="2" charset="0"/>
                </a:rPr>
                <a:t>ປະເມີນຜົນສໍາເລັດ ການຈັດຕັ້ງປະຕິບັດແຜນພັດທະນາອາຊີວະສຶກສາ</a:t>
              </a:r>
              <a:endParaRPr lang="en-US" sz="1600" b="1">
                <a:solidFill>
                  <a:schemeClr val="accent1">
                    <a:lumMod val="75000"/>
                  </a:schemeClr>
                </a:solidFill>
                <a:ea typeface="MS Mincho" panose="02020609040205080304" pitchFamily="49" charset="-128"/>
                <a:cs typeface="Phetsarath OT" panose="02000500000000020004" pitchFamily="2" charset="0"/>
              </a:endParaRPr>
            </a:p>
            <a:p>
              <a:pPr lvl="1"/>
              <a:r>
                <a:rPr lang="lo-LA" sz="1600" b="1">
                  <a:solidFill>
                    <a:schemeClr val="accent1">
                      <a:lumMod val="75000"/>
                    </a:schemeClr>
                  </a:solidFill>
                  <a:ea typeface="MS Mincho" panose="02020609040205080304" pitchFamily="49" charset="-128"/>
                  <a:cs typeface="Phetsarath OT" panose="02000500000000020004" pitchFamily="2" charset="0"/>
                </a:rPr>
                <a:t>ທ້າຍສະໄໝ</a:t>
              </a:r>
              <a:r>
                <a:rPr lang="en-US" sz="1600" b="1">
                  <a:solidFill>
                    <a:schemeClr val="accent1">
                      <a:lumMod val="75000"/>
                    </a:schemeClr>
                  </a:solidFill>
                  <a:ea typeface="MS Mincho" panose="02020609040205080304" pitchFamily="49" charset="-128"/>
                  <a:cs typeface="Phetsarath OT" panose="02000500000000020004" pitchFamily="2" charset="0"/>
                </a:rPr>
                <a:t>  (2021-2025)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2123318-46B4-CBAC-C822-9B8A08C5BC0F}"/>
                </a:ext>
              </a:extLst>
            </p:cNvPr>
            <p:cNvSpPr txBox="1"/>
            <p:nvPr/>
          </p:nvSpPr>
          <p:spPr>
            <a:xfrm>
              <a:off x="1657858" y="122769"/>
              <a:ext cx="1036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" panose="020B0604020104020204" pitchFamily="34" charset="0"/>
                </a:rPr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5852A5-26AE-7729-6AA4-7DD5D1A9D644}"/>
                </a:ext>
              </a:extLst>
            </p:cNvPr>
            <p:cNvSpPr txBox="1"/>
            <p:nvPr/>
          </p:nvSpPr>
          <p:spPr>
            <a:xfrm>
              <a:off x="2828960" y="6160000"/>
              <a:ext cx="17951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1600" b="1">
                  <a:solidFill>
                    <a:schemeClr val="accent1">
                      <a:lumMod val="75000"/>
                    </a:schemeClr>
                  </a:solidFill>
                  <a:ea typeface="MS Mincho" panose="02020609040205080304" pitchFamily="49" charset="-128"/>
                  <a:cs typeface="Phetsarath OT" panose="02000500000000020004" pitchFamily="2" charset="0"/>
                </a:rPr>
                <a:t>(2020-2024)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C43BFE4-F91E-23BA-A49A-2D54C529DB03}"/>
              </a:ext>
            </a:extLst>
          </p:cNvPr>
          <p:cNvSpPr txBox="1"/>
          <p:nvPr/>
        </p:nvSpPr>
        <p:spPr>
          <a:xfrm>
            <a:off x="-23511" y="579548"/>
            <a:ext cx="1728216" cy="13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ກອງປະຊຸມຜູ້ບໍລິຫານ</a:t>
            </a:r>
            <a:endParaRPr lang="en-US" sz="12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ອາຊີວະສຶກສາທົ່ວປະເທດ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ປະຈໍາສົກຮຽນ </a:t>
            </a: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2023-2024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ຄັ້ງວັນທີ </a:t>
            </a:r>
            <a:r>
              <a:rPr lang="lo-LA" sz="11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19-20</a:t>
            </a: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 ກັນຍາ </a:t>
            </a:r>
            <a:r>
              <a:rPr lang="lo-LA" sz="11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2024 </a:t>
            </a:r>
            <a:endParaRPr lang="lo-LA" sz="1100" b="1" kern="100">
              <a:solidFill>
                <a:schemeClr val="bg1"/>
              </a:solidFill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ທີ່ວິທະຍາໄລເຕັກນິກການລົດໄຟ, ນະຄອນຫຼວງວຽງຈັນ</a:t>
            </a:r>
            <a:endParaRPr lang="en-US" sz="11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3F7728-E586-8C1E-3A66-AE5B8C1B9C6E}"/>
              </a:ext>
            </a:extLst>
          </p:cNvPr>
          <p:cNvSpPr txBox="1"/>
          <p:nvPr/>
        </p:nvSpPr>
        <p:spPr>
          <a:xfrm>
            <a:off x="0" y="4417661"/>
            <a:ext cx="1728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ປະເມີນຜົນສໍາເລັດການຈັດຕັ້ງປະຕິບັດແຜນ ພັດທະນາອາຊີວະສຶກສາ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5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ປີ (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2021-2025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) </a:t>
            </a:r>
            <a:endParaRPr lang="en-US" sz="1400" b="1">
              <a:solidFill>
                <a:schemeClr val="accent4">
                  <a:lumMod val="20000"/>
                  <a:lumOff val="80000"/>
                </a:schemeClr>
              </a:solidFill>
              <a:effectLst/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algn="ctr"/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ແລະ ຄາດຄະເນກໍານົດແຜນ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5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 ປີ (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2026-2030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)</a:t>
            </a:r>
            <a:endParaRPr lang="lo-LA" sz="2800" b="1">
              <a:solidFill>
                <a:schemeClr val="accent4">
                  <a:lumMod val="20000"/>
                  <a:lumOff val="80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31C31D0-238E-19A5-7561-B6B0888A6A15}"/>
              </a:ext>
            </a:extLst>
          </p:cNvPr>
          <p:cNvCxnSpPr>
            <a:cxnSpLocks/>
          </p:cNvCxnSpPr>
          <p:nvPr/>
        </p:nvCxnSpPr>
        <p:spPr>
          <a:xfrm flipV="1">
            <a:off x="2694178" y="5633680"/>
            <a:ext cx="4229448" cy="544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17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bstract Blue HD Wallpaper | Background Image | 1920x1080">
            <a:extLst>
              <a:ext uri="{FF2B5EF4-FFF2-40B4-BE49-F238E27FC236}">
                <a16:creationId xmlns:a16="http://schemas.microsoft.com/office/drawing/2014/main" id="{B558D1BE-0179-DF38-9F6A-ED3773234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2" r="20604"/>
          <a:stretch/>
        </p:blipFill>
        <p:spPr bwMode="auto">
          <a:xfrm>
            <a:off x="-167640" y="0"/>
            <a:ext cx="2045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" name="Rectangle 245">
            <a:extLst>
              <a:ext uri="{FF2B5EF4-FFF2-40B4-BE49-F238E27FC236}">
                <a16:creationId xmlns:a16="http://schemas.microsoft.com/office/drawing/2014/main" id="{B35565A7-9316-A3E2-361A-1D5E9923463D}"/>
              </a:ext>
            </a:extLst>
          </p:cNvPr>
          <p:cNvSpPr/>
          <p:nvPr/>
        </p:nvSpPr>
        <p:spPr>
          <a:xfrm>
            <a:off x="9966605" y="1017766"/>
            <a:ext cx="114981" cy="54236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2FE4FB28-F60A-EBA0-864B-44439ED03B7C}"/>
              </a:ext>
            </a:extLst>
          </p:cNvPr>
          <p:cNvSpPr/>
          <p:nvPr/>
        </p:nvSpPr>
        <p:spPr>
          <a:xfrm>
            <a:off x="8950605" y="1017766"/>
            <a:ext cx="114981" cy="54236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Slide Number Placeholder 1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5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A171AA-1300-6796-41F7-F5D75D6DD96B}"/>
              </a:ext>
            </a:extLst>
          </p:cNvPr>
          <p:cNvSpPr/>
          <p:nvPr/>
        </p:nvSpPr>
        <p:spPr>
          <a:xfrm>
            <a:off x="10380130" y="617913"/>
            <a:ext cx="1168400" cy="42720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54D05F4-11DE-BE41-023F-20F84C54BEF5}"/>
              </a:ext>
            </a:extLst>
          </p:cNvPr>
          <p:cNvSpPr/>
          <p:nvPr/>
        </p:nvSpPr>
        <p:spPr>
          <a:xfrm>
            <a:off x="8049408" y="616809"/>
            <a:ext cx="1168400" cy="427203"/>
          </a:xfrm>
          <a:prstGeom prst="round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E57A1F2-E0C2-7FD4-A7DC-10A4257E4280}"/>
              </a:ext>
            </a:extLst>
          </p:cNvPr>
          <p:cNvSpPr/>
          <p:nvPr/>
        </p:nvSpPr>
        <p:spPr>
          <a:xfrm>
            <a:off x="6875567" y="619931"/>
            <a:ext cx="1168400" cy="427203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BD36CAE-64F1-4048-2C25-009233FAABB6}"/>
              </a:ext>
            </a:extLst>
          </p:cNvPr>
          <p:cNvSpPr/>
          <p:nvPr/>
        </p:nvSpPr>
        <p:spPr>
          <a:xfrm>
            <a:off x="5704446" y="625927"/>
            <a:ext cx="1168400" cy="427203"/>
          </a:xfrm>
          <a:prstGeom prst="round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C91F24-DD2A-42E5-0827-37CDFD1CB886}"/>
              </a:ext>
            </a:extLst>
          </p:cNvPr>
          <p:cNvCxnSpPr>
            <a:cxnSpLocks/>
          </p:cNvCxnSpPr>
          <p:nvPr/>
        </p:nvCxnSpPr>
        <p:spPr>
          <a:xfrm>
            <a:off x="6879195" y="1122276"/>
            <a:ext cx="0" cy="5234074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71F1D4-8705-281F-DFCF-A91F618D4354}"/>
              </a:ext>
            </a:extLst>
          </p:cNvPr>
          <p:cNvCxnSpPr>
            <a:cxnSpLocks/>
          </p:cNvCxnSpPr>
          <p:nvPr/>
        </p:nvCxnSpPr>
        <p:spPr>
          <a:xfrm>
            <a:off x="8047595" y="1122276"/>
            <a:ext cx="0" cy="5322067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D4C553-3CDD-98FA-21E7-5BE4D4DEF5E8}"/>
              </a:ext>
            </a:extLst>
          </p:cNvPr>
          <p:cNvCxnSpPr>
            <a:cxnSpLocks/>
          </p:cNvCxnSpPr>
          <p:nvPr/>
        </p:nvCxnSpPr>
        <p:spPr>
          <a:xfrm>
            <a:off x="9215995" y="1122276"/>
            <a:ext cx="0" cy="5212243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CC9BD55-5C29-8036-0353-EFFACC48B9ED}"/>
              </a:ext>
            </a:extLst>
          </p:cNvPr>
          <p:cNvCxnSpPr>
            <a:cxnSpLocks/>
          </p:cNvCxnSpPr>
          <p:nvPr/>
        </p:nvCxnSpPr>
        <p:spPr>
          <a:xfrm>
            <a:off x="10358995" y="1122276"/>
            <a:ext cx="0" cy="5126124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09938D-9658-C0B3-187A-9CC03AFF8D13}"/>
              </a:ext>
            </a:extLst>
          </p:cNvPr>
          <p:cNvCxnSpPr>
            <a:cxnSpLocks/>
          </p:cNvCxnSpPr>
          <p:nvPr/>
        </p:nvCxnSpPr>
        <p:spPr>
          <a:xfrm>
            <a:off x="11540095" y="1122276"/>
            <a:ext cx="0" cy="5126124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012A3CF-0157-81F8-F13B-5D6AEB3FB907}"/>
              </a:ext>
            </a:extLst>
          </p:cNvPr>
          <p:cNvSpPr txBox="1"/>
          <p:nvPr/>
        </p:nvSpPr>
        <p:spPr>
          <a:xfrm>
            <a:off x="5925789" y="634121"/>
            <a:ext cx="71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21283-9C3D-9C3E-FC00-7DFA8A934A24}"/>
              </a:ext>
            </a:extLst>
          </p:cNvPr>
          <p:cNvSpPr txBox="1"/>
          <p:nvPr/>
        </p:nvSpPr>
        <p:spPr>
          <a:xfrm>
            <a:off x="7106888" y="634127"/>
            <a:ext cx="71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98608E-4BD6-B7CB-44C0-0DA5FE4EE9AE}"/>
              </a:ext>
            </a:extLst>
          </p:cNvPr>
          <p:cNvSpPr txBox="1"/>
          <p:nvPr/>
        </p:nvSpPr>
        <p:spPr>
          <a:xfrm>
            <a:off x="8285267" y="642440"/>
            <a:ext cx="71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AB885A-D5BE-54B9-77FC-5C6ABD63ADC7}"/>
              </a:ext>
            </a:extLst>
          </p:cNvPr>
          <p:cNvSpPr txBox="1"/>
          <p:nvPr/>
        </p:nvSpPr>
        <p:spPr>
          <a:xfrm>
            <a:off x="10587595" y="625814"/>
            <a:ext cx="71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272FBC2B-E923-14F2-8F5D-7CD0211D0E25}"/>
              </a:ext>
            </a:extLst>
          </p:cNvPr>
          <p:cNvGrpSpPr/>
          <p:nvPr/>
        </p:nvGrpSpPr>
        <p:grpSpPr>
          <a:xfrm>
            <a:off x="3103415" y="1085890"/>
            <a:ext cx="2254953" cy="1228012"/>
            <a:chOff x="9296194" y="3876862"/>
            <a:chExt cx="2254953" cy="1228012"/>
          </a:xfrm>
        </p:grpSpPr>
        <p:sp>
          <p:nvSpPr>
            <p:cNvPr id="210" name="Rectangle: Rounded Corners 209">
              <a:extLst>
                <a:ext uri="{FF2B5EF4-FFF2-40B4-BE49-F238E27FC236}">
                  <a16:creationId xmlns:a16="http://schemas.microsoft.com/office/drawing/2014/main" id="{98FE9021-4342-93E1-F4E2-873B5ABC1D95}"/>
                </a:ext>
              </a:extLst>
            </p:cNvPr>
            <p:cNvSpPr/>
            <p:nvPr/>
          </p:nvSpPr>
          <p:spPr>
            <a:xfrm>
              <a:off x="9296194" y="3876862"/>
              <a:ext cx="2249620" cy="122801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 w="44450" h="95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466EDF47-53D2-7545-26AA-9AFA5F5E1F30}"/>
                </a:ext>
              </a:extLst>
            </p:cNvPr>
            <p:cNvSpPr txBox="1"/>
            <p:nvPr/>
          </p:nvSpPr>
          <p:spPr>
            <a:xfrm>
              <a:off x="9746966" y="4649100"/>
              <a:ext cx="180418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o-LA" sz="1100">
                  <a:solidFill>
                    <a:schemeClr val="bg1"/>
                  </a:solidFill>
                  <a:ea typeface="Phetsarath OT" panose="02000500000000020004" pitchFamily="2" charset="2"/>
                  <a:cs typeface="Phetsarath OT" panose="02000500000000020004" pitchFamily="2" charset="2"/>
                </a:rPr>
                <a:t>ຄູໄດ້ຮັບການຝຶກອົບຮົມວິຊາສະເພາະ ແລະ ວິຊາຄູ</a:t>
              </a:r>
              <a:endParaRPr lang="en-US" sz="1100">
                <a:solidFill>
                  <a:schemeClr val="bg1"/>
                </a:solidFill>
              </a:endParaRPr>
            </a:p>
          </p:txBody>
        </p:sp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A59CDF0E-6631-49D9-1FBB-BF4590BE7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3377" y="4355192"/>
              <a:ext cx="475119" cy="595103"/>
            </a:xfrm>
            <a:prstGeom prst="rect">
              <a:avLst/>
            </a:prstGeom>
          </p:spPr>
        </p:pic>
      </p:grpSp>
      <p:sp>
        <p:nvSpPr>
          <p:cNvPr id="205" name="TextBox 204">
            <a:extLst>
              <a:ext uri="{FF2B5EF4-FFF2-40B4-BE49-F238E27FC236}">
                <a16:creationId xmlns:a16="http://schemas.microsoft.com/office/drawing/2014/main" id="{8166C52B-9ED1-BB35-2C2D-21FAED272F78}"/>
              </a:ext>
            </a:extLst>
          </p:cNvPr>
          <p:cNvSpPr txBox="1"/>
          <p:nvPr/>
        </p:nvSpPr>
        <p:spPr>
          <a:xfrm>
            <a:off x="3181988" y="1017766"/>
            <a:ext cx="2108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1.500</a:t>
            </a: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EF2481AF-9100-1467-2DB6-41F81EA86E43}"/>
              </a:ext>
            </a:extLst>
          </p:cNvPr>
          <p:cNvGrpSpPr/>
          <p:nvPr/>
        </p:nvGrpSpPr>
        <p:grpSpPr>
          <a:xfrm>
            <a:off x="2874755" y="2360661"/>
            <a:ext cx="2482109" cy="1296724"/>
            <a:chOff x="9063705" y="3808150"/>
            <a:chExt cx="2482109" cy="1296724"/>
          </a:xfrm>
        </p:grpSpPr>
        <p:sp>
          <p:nvSpPr>
            <p:cNvPr id="214" name="Rectangle: Rounded Corners 213">
              <a:extLst>
                <a:ext uri="{FF2B5EF4-FFF2-40B4-BE49-F238E27FC236}">
                  <a16:creationId xmlns:a16="http://schemas.microsoft.com/office/drawing/2014/main" id="{7B0180B5-6415-29A5-CF12-6F0FE1C22484}"/>
                </a:ext>
              </a:extLst>
            </p:cNvPr>
            <p:cNvSpPr/>
            <p:nvPr/>
          </p:nvSpPr>
          <p:spPr>
            <a:xfrm>
              <a:off x="9296195" y="3863413"/>
              <a:ext cx="2249619" cy="124146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 w="44450" h="95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0B200B67-1967-6618-3985-57C473C5BB14}"/>
                </a:ext>
              </a:extLst>
            </p:cNvPr>
            <p:cNvSpPr txBox="1"/>
            <p:nvPr/>
          </p:nvSpPr>
          <p:spPr>
            <a:xfrm>
              <a:off x="9063705" y="3808150"/>
              <a:ext cx="24311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  <a:ea typeface="Gadugi" panose="020B0502040204020203" pitchFamily="34" charset="0"/>
                </a:rPr>
                <a:t>150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AD1C54BC-9115-2714-0399-D73B6A0D7942}"/>
                </a:ext>
              </a:extLst>
            </p:cNvPr>
            <p:cNvSpPr txBox="1"/>
            <p:nvPr/>
          </p:nvSpPr>
          <p:spPr>
            <a:xfrm>
              <a:off x="9794103" y="4611444"/>
              <a:ext cx="17269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tabLst>
                  <a:tab pos="1085850" algn="l"/>
                </a:tabLst>
              </a:pPr>
              <a:r>
                <a:rPr lang="lo-LA" sz="1100">
                  <a:solidFill>
                    <a:schemeClr val="bg1"/>
                  </a:solidFill>
                  <a:latin typeface="Phetsarath OT" panose="02000500000000020004" pitchFamily="2" charset="0"/>
                  <a:ea typeface="Phetsarath OT" panose="02000500000000020004" pitchFamily="2" charset="2"/>
                  <a:cs typeface="Phetsarath OT" panose="02000500000000020004" pitchFamily="2" charset="0"/>
                </a:rPr>
                <a:t>ສະຖານປະກອບການ</a:t>
              </a:r>
            </a:p>
            <a:p>
              <a:pPr algn="r">
                <a:tabLst>
                  <a:tab pos="1085850" algn="l"/>
                </a:tabLst>
              </a:pPr>
              <a:r>
                <a:rPr lang="lo-LA" sz="1100">
                  <a:solidFill>
                    <a:schemeClr val="bg1"/>
                  </a:solidFill>
                  <a:latin typeface="Phetsarath OT" panose="02000500000000020004" pitchFamily="2" charset="0"/>
                  <a:ea typeface="Phetsarath OT" panose="02000500000000020004" pitchFamily="2" charset="2"/>
                  <a:cs typeface="Phetsarath OT" panose="02000500000000020004" pitchFamily="2" charset="0"/>
                </a:rPr>
                <a:t>ໄດ້ຮ່ວມມືກັບ</a:t>
              </a:r>
              <a:r>
                <a:rPr lang="en-US" sz="1100">
                  <a:solidFill>
                    <a:schemeClr val="bg1"/>
                  </a:solidFill>
                  <a:latin typeface="Phetsarath OT" panose="02000500000000020004" pitchFamily="2" charset="0"/>
                  <a:ea typeface="Phetsarath OT" panose="02000500000000020004" pitchFamily="2" charset="2"/>
                  <a:cs typeface="Phetsarath OT" panose="02000500000000020004" pitchFamily="2" charset="0"/>
                </a:rPr>
                <a:t> </a:t>
              </a:r>
              <a:r>
                <a:rPr lang="lo-LA" sz="1100">
                  <a:solidFill>
                    <a:schemeClr val="bg1"/>
                  </a:solidFill>
                  <a:latin typeface="Phetsarath OT" panose="02000500000000020004" pitchFamily="2" charset="0"/>
                  <a:ea typeface="Phetsarath OT" panose="02000500000000020004" pitchFamily="2" charset="2"/>
                  <a:cs typeface="Phetsarath OT" panose="02000500000000020004" pitchFamily="2" charset="0"/>
                </a:rPr>
                <a:t>ສອສ</a:t>
              </a:r>
              <a:endParaRPr lang="en-US" sz="1100">
                <a:solidFill>
                  <a:schemeClr val="bg1"/>
                </a:solidFill>
                <a:ea typeface="Phetsarath OT" panose="02000500000000020004" pitchFamily="2" charset="2"/>
                <a:cs typeface="Phetsarath OT" panose="02000500000000020004" pitchFamily="2" charset="2"/>
              </a:endParaRPr>
            </a:p>
          </p:txBody>
        </p:sp>
        <p:pic>
          <p:nvPicPr>
            <p:cNvPr id="217" name="Picture 4" descr="See the source image">
              <a:extLst>
                <a:ext uri="{FF2B5EF4-FFF2-40B4-BE49-F238E27FC236}">
                  <a16:creationId xmlns:a16="http://schemas.microsoft.com/office/drawing/2014/main" id="{CF830265-4C02-8C31-63F7-E9B4FFA4F2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5403" y="3971727"/>
              <a:ext cx="470055" cy="47005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BBB880E2-BE6C-7D13-B9A7-0ACEDEB2446C}"/>
              </a:ext>
            </a:extLst>
          </p:cNvPr>
          <p:cNvGrpSpPr/>
          <p:nvPr/>
        </p:nvGrpSpPr>
        <p:grpSpPr>
          <a:xfrm>
            <a:off x="2912263" y="3659503"/>
            <a:ext cx="2444471" cy="1334119"/>
            <a:chOff x="6682288" y="1046517"/>
            <a:chExt cx="2444471" cy="1334119"/>
          </a:xfrm>
        </p:grpSpPr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B5F9D7EC-1A04-61C8-4C22-D8D94DC6E785}"/>
                </a:ext>
              </a:extLst>
            </p:cNvPr>
            <p:cNvSpPr txBox="1"/>
            <p:nvPr/>
          </p:nvSpPr>
          <p:spPr>
            <a:xfrm>
              <a:off x="7022724" y="2024439"/>
              <a:ext cx="20785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o-LA" sz="10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Phetsarath OT" panose="02000500000000020004" pitchFamily="2" charset="0"/>
                  <a:ea typeface="Phetsarath OT" panose="02000500000000020004" pitchFamily="2" charset="2"/>
                  <a:cs typeface="Phetsarath OT" panose="02000500000000020004" pitchFamily="2" charset="0"/>
                </a:rPr>
                <a:t>ຫົວໜ່ວຍທຸລະກິດເຂົ້າຮ່ວມ</a:t>
              </a:r>
              <a:endParaRPr lang="en-US" sz="1000">
                <a:solidFill>
                  <a:schemeClr val="accent1">
                    <a:lumMod val="40000"/>
                    <a:lumOff val="60000"/>
                  </a:schemeClr>
                </a:solidFill>
                <a:ea typeface="Phetsarath OT" panose="02000500000000020004" pitchFamily="2" charset="2"/>
                <a:cs typeface="Phetsarath OT" panose="02000500000000020004" pitchFamily="2" charset="2"/>
              </a:endParaRPr>
            </a:p>
          </p:txBody>
        </p:sp>
        <p:sp>
          <p:nvSpPr>
            <p:cNvPr id="220" name="Rectangle: Rounded Corners 219">
              <a:extLst>
                <a:ext uri="{FF2B5EF4-FFF2-40B4-BE49-F238E27FC236}">
                  <a16:creationId xmlns:a16="http://schemas.microsoft.com/office/drawing/2014/main" id="{E0595641-B366-F0EA-FA41-A483F5A8AB44}"/>
                </a:ext>
              </a:extLst>
            </p:cNvPr>
            <p:cNvSpPr/>
            <p:nvPr/>
          </p:nvSpPr>
          <p:spPr>
            <a:xfrm>
              <a:off x="6878859" y="1133438"/>
              <a:ext cx="2247900" cy="124719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 w="44450" h="95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3C4DD12E-2DBC-6131-DE26-13BD7A147628}"/>
                </a:ext>
              </a:extLst>
            </p:cNvPr>
            <p:cNvSpPr/>
            <p:nvPr/>
          </p:nvSpPr>
          <p:spPr>
            <a:xfrm>
              <a:off x="6682288" y="1909519"/>
              <a:ext cx="240899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tabLst>
                  <a:tab pos="1085850" algn="l"/>
                </a:tabLst>
              </a:pPr>
              <a:r>
                <a:rPr lang="en-US" sz="1100">
                  <a:solidFill>
                    <a:schemeClr val="bg1"/>
                  </a:solidFill>
                  <a:latin typeface="Phetsarath OT" panose="02000500000000020004" pitchFamily="2" charset="2"/>
                  <a:ea typeface="Phetsarath OT" panose="02000500000000020004" pitchFamily="2" charset="2"/>
                  <a:cs typeface="Phetsarath OT" panose="02000500000000020004" pitchFamily="2" charset="2"/>
                </a:rPr>
                <a:t>	</a:t>
              </a:r>
              <a:r>
                <a:rPr lang="lo-LA" sz="1100">
                  <a:solidFill>
                    <a:schemeClr val="bg1"/>
                  </a:solidFill>
                  <a:latin typeface="Phetsarath OT" panose="02000500000000020004" pitchFamily="2" charset="2"/>
                  <a:ea typeface="Phetsarath OT" panose="02000500000000020004" pitchFamily="2" charset="2"/>
                  <a:cs typeface="Phetsarath OT" panose="02000500000000020004" pitchFamily="2" charset="2"/>
                </a:rPr>
                <a:t>ຫຼັກສູດໄດ້ຮັບການພັດທະນາ ແລະ ນໍາໃຊ້</a:t>
              </a:r>
              <a:endParaRPr lang="en-US" sz="1100">
                <a:solidFill>
                  <a:schemeClr val="bg1"/>
                </a:solidFill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67A975B2-F7F7-54B6-BE02-C37341800666}"/>
                </a:ext>
              </a:extLst>
            </p:cNvPr>
            <p:cNvSpPr txBox="1"/>
            <p:nvPr/>
          </p:nvSpPr>
          <p:spPr>
            <a:xfrm>
              <a:off x="7423536" y="1046517"/>
              <a:ext cx="15527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  <a:ea typeface="Gadugi" panose="020B0502040204020203" pitchFamily="34" charset="0"/>
                </a:rPr>
                <a:t>25</a:t>
              </a:r>
            </a:p>
          </p:txBody>
        </p:sp>
        <p:pic>
          <p:nvPicPr>
            <p:cNvPr id="223" name="Picture 6" descr="Image result for documents icons free">
              <a:extLst>
                <a:ext uri="{FF2B5EF4-FFF2-40B4-BE49-F238E27FC236}">
                  <a16:creationId xmlns:a16="http://schemas.microsoft.com/office/drawing/2014/main" id="{DD9661D4-A534-FBAC-86E6-5B107C1E30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9340" y="1253295"/>
              <a:ext cx="503647" cy="51218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DE40E2FE-EA16-4975-EE77-3B5E2C0EC7B7}"/>
              </a:ext>
            </a:extLst>
          </p:cNvPr>
          <p:cNvSpPr/>
          <p:nvPr/>
        </p:nvSpPr>
        <p:spPr>
          <a:xfrm>
            <a:off x="3094939" y="5113510"/>
            <a:ext cx="2247900" cy="124719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444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738F3B44-5448-6137-FE9F-A658EFF69E24}"/>
              </a:ext>
            </a:extLst>
          </p:cNvPr>
          <p:cNvSpPr txBox="1"/>
          <p:nvPr/>
        </p:nvSpPr>
        <p:spPr>
          <a:xfrm>
            <a:off x="3746005" y="4986769"/>
            <a:ext cx="1512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C1D9B82B-1E51-3363-105B-A5123A27E505}"/>
              </a:ext>
            </a:extLst>
          </p:cNvPr>
          <p:cNvSpPr txBox="1"/>
          <p:nvPr/>
        </p:nvSpPr>
        <p:spPr>
          <a:xfrm>
            <a:off x="3103415" y="5728768"/>
            <a:ext cx="22503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1085850" algn="l"/>
              </a:tabLst>
            </a:pPr>
            <a:r>
              <a:rPr lang="lo-LA" sz="1100">
                <a:solidFill>
                  <a:schemeClr val="bg1"/>
                </a:solidFill>
                <a:latin typeface="Phetsarath OT" panose="02000500000000020004" pitchFamily="2" charset="0"/>
                <a:ea typeface="Phetsarath OT" panose="02000500000000020004" pitchFamily="2" charset="2"/>
                <a:cs typeface="Phetsarath OT" panose="02000500000000020004" pitchFamily="2" charset="0"/>
              </a:rPr>
              <a:t>ຄູຝຶກຈາກຫົວໜ່ວຍທຸລະກິດ</a:t>
            </a:r>
            <a:endParaRPr lang="en-US" sz="1100">
              <a:solidFill>
                <a:schemeClr val="bg1"/>
              </a:solidFill>
              <a:latin typeface="Phetsarath OT" panose="02000500000000020004" pitchFamily="2" charset="0"/>
              <a:ea typeface="Phetsarath OT" panose="02000500000000020004" pitchFamily="2" charset="2"/>
              <a:cs typeface="Phetsarath OT" panose="02000500000000020004" pitchFamily="2" charset="0"/>
            </a:endParaRPr>
          </a:p>
          <a:p>
            <a:pPr algn="r">
              <a:tabLst>
                <a:tab pos="1085850" algn="l"/>
              </a:tabLst>
            </a:pPr>
            <a:r>
              <a:rPr lang="lo-LA" sz="1100">
                <a:solidFill>
                  <a:schemeClr val="bg1"/>
                </a:solidFill>
                <a:latin typeface="Phetsarath OT" panose="02000500000000020004" pitchFamily="2" charset="0"/>
                <a:ea typeface="Phetsarath OT" panose="02000500000000020004" pitchFamily="2" charset="2"/>
                <a:cs typeface="Phetsarath OT" panose="02000500000000020004" pitchFamily="2" charset="0"/>
              </a:rPr>
              <a:t>ຝຶກອົບຮົມເປັນຄູຝຶກ</a:t>
            </a:r>
            <a:r>
              <a:rPr lang="en-US" sz="1100">
                <a:solidFill>
                  <a:schemeClr val="bg1"/>
                </a:solidFill>
                <a:latin typeface="Phetsarath OT" panose="02000500000000020004" pitchFamily="2" charset="0"/>
                <a:ea typeface="Phetsarath OT" panose="02000500000000020004" pitchFamily="2" charset="2"/>
                <a:cs typeface="Phetsarath OT" panose="02000500000000020004" pitchFamily="2" charset="0"/>
              </a:rPr>
              <a:t> </a:t>
            </a:r>
            <a:r>
              <a:rPr lang="lo-LA" sz="1100">
                <a:solidFill>
                  <a:schemeClr val="bg1"/>
                </a:solidFill>
                <a:latin typeface="Phetsarath OT" panose="02000500000000020004" pitchFamily="2" charset="0"/>
                <a:ea typeface="Phetsarath OT" panose="02000500000000020004" pitchFamily="2" charset="2"/>
                <a:cs typeface="Phetsarath OT" panose="02000500000000020004" pitchFamily="2" charset="0"/>
              </a:rPr>
              <a:t>ແລະ ໄດ້ຮັບການຮັບຮອງ </a:t>
            </a:r>
            <a:r>
              <a:rPr lang="en-US" sz="1100" b="1">
                <a:solidFill>
                  <a:schemeClr val="bg1"/>
                </a:solidFill>
                <a:ea typeface="Phetsarath OT" panose="02000500000000020004" pitchFamily="2" charset="2"/>
                <a:cs typeface="Phetsarath OT" panose="02000500000000020004" pitchFamily="2" charset="0"/>
              </a:rPr>
              <a:t>20</a:t>
            </a:r>
            <a:r>
              <a:rPr lang="en-US" sz="1100">
                <a:solidFill>
                  <a:schemeClr val="bg1"/>
                </a:solidFill>
                <a:ea typeface="Phetsarath OT" panose="02000500000000020004" pitchFamily="2" charset="2"/>
                <a:cs typeface="Phetsarath OT" panose="02000500000000020004" pitchFamily="2" charset="0"/>
              </a:rPr>
              <a:t> </a:t>
            </a:r>
            <a:r>
              <a:rPr lang="lo-LA" sz="1100">
                <a:solidFill>
                  <a:schemeClr val="bg1"/>
                </a:solidFill>
                <a:latin typeface="Phetsarath OT" panose="02000500000000020004" pitchFamily="2" charset="0"/>
                <a:ea typeface="Phetsarath OT" panose="02000500000000020004" pitchFamily="2" charset="2"/>
                <a:cs typeface="Phetsarath OT" panose="02000500000000020004" pitchFamily="2" charset="0"/>
              </a:rPr>
              <a:t>ມາດຕະຖານ.</a:t>
            </a:r>
            <a:endParaRPr lang="en-US" sz="1100">
              <a:solidFill>
                <a:schemeClr val="bg1"/>
              </a:solidFill>
              <a:ea typeface="Phetsarath OT" panose="02000500000000020004" pitchFamily="2" charset="2"/>
              <a:cs typeface="Phetsarath OT" panose="02000500000000020004" pitchFamily="2" charset="2"/>
            </a:endParaRPr>
          </a:p>
        </p:txBody>
      </p:sp>
      <p:pic>
        <p:nvPicPr>
          <p:cNvPr id="227" name="Picture 226">
            <a:extLst>
              <a:ext uri="{FF2B5EF4-FFF2-40B4-BE49-F238E27FC236}">
                <a16:creationId xmlns:a16="http://schemas.microsoft.com/office/drawing/2014/main" id="{0A22E0EA-18B1-2F9F-1F4B-9AB78F44352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6853" y="5276611"/>
            <a:ext cx="360022" cy="399606"/>
          </a:xfrm>
          <a:prstGeom prst="rect">
            <a:avLst/>
          </a:prstGeom>
        </p:spPr>
      </p:pic>
      <p:sp>
        <p:nvSpPr>
          <p:cNvPr id="250" name="Flowchart: Manual Input 248">
            <a:extLst>
              <a:ext uri="{FF2B5EF4-FFF2-40B4-BE49-F238E27FC236}">
                <a16:creationId xmlns:a16="http://schemas.microsoft.com/office/drawing/2014/main" id="{9237AC4F-D7F3-42D8-56D9-8F518F50E89B}"/>
              </a:ext>
            </a:extLst>
          </p:cNvPr>
          <p:cNvSpPr/>
          <p:nvPr/>
        </p:nvSpPr>
        <p:spPr>
          <a:xfrm>
            <a:off x="5703984" y="1414886"/>
            <a:ext cx="3399590" cy="87818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1 w 10000"/>
              <a:gd name="connsiteY0" fmla="*/ 983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1 w 10000"/>
              <a:gd name="connsiteY4" fmla="*/ 9834 h 10000"/>
              <a:gd name="connsiteX0" fmla="*/ 31 w 10047"/>
              <a:gd name="connsiteY0" fmla="*/ 5022 h 5188"/>
              <a:gd name="connsiteX1" fmla="*/ 10047 w 10047"/>
              <a:gd name="connsiteY1" fmla="*/ 0 h 5188"/>
              <a:gd name="connsiteX2" fmla="*/ 10000 w 10047"/>
              <a:gd name="connsiteY2" fmla="*/ 5188 h 5188"/>
              <a:gd name="connsiteX3" fmla="*/ 0 w 10047"/>
              <a:gd name="connsiteY3" fmla="*/ 5188 h 5188"/>
              <a:gd name="connsiteX4" fmla="*/ 31 w 10047"/>
              <a:gd name="connsiteY4" fmla="*/ 5022 h 5188"/>
              <a:gd name="connsiteX0" fmla="*/ 43 w 10000"/>
              <a:gd name="connsiteY0" fmla="*/ 5031 h 10000"/>
              <a:gd name="connsiteX1" fmla="*/ 10000 w 10000"/>
              <a:gd name="connsiteY1" fmla="*/ 0 h 10000"/>
              <a:gd name="connsiteX2" fmla="*/ 9953 w 10000"/>
              <a:gd name="connsiteY2" fmla="*/ 10000 h 10000"/>
              <a:gd name="connsiteX3" fmla="*/ 0 w 10000"/>
              <a:gd name="connsiteY3" fmla="*/ 10000 h 10000"/>
              <a:gd name="connsiteX4" fmla="*/ 43 w 10000"/>
              <a:gd name="connsiteY4" fmla="*/ 5031 h 10000"/>
              <a:gd name="connsiteX0" fmla="*/ 43 w 10000"/>
              <a:gd name="connsiteY0" fmla="*/ 5031 h 10000"/>
              <a:gd name="connsiteX1" fmla="*/ 10000 w 10000"/>
              <a:gd name="connsiteY1" fmla="*/ 0 h 10000"/>
              <a:gd name="connsiteX2" fmla="*/ 9988 w 10000"/>
              <a:gd name="connsiteY2" fmla="*/ 9851 h 10000"/>
              <a:gd name="connsiteX3" fmla="*/ 0 w 10000"/>
              <a:gd name="connsiteY3" fmla="*/ 10000 h 10000"/>
              <a:gd name="connsiteX4" fmla="*/ 43 w 10000"/>
              <a:gd name="connsiteY4" fmla="*/ 5031 h 10000"/>
              <a:gd name="connsiteX0" fmla="*/ 43 w 9992"/>
              <a:gd name="connsiteY0" fmla="*/ 5359 h 10328"/>
              <a:gd name="connsiteX1" fmla="*/ 9988 w 9992"/>
              <a:gd name="connsiteY1" fmla="*/ 0 h 10328"/>
              <a:gd name="connsiteX2" fmla="*/ 9988 w 9992"/>
              <a:gd name="connsiteY2" fmla="*/ 10179 h 10328"/>
              <a:gd name="connsiteX3" fmla="*/ 0 w 9992"/>
              <a:gd name="connsiteY3" fmla="*/ 10328 h 10328"/>
              <a:gd name="connsiteX4" fmla="*/ 43 w 9992"/>
              <a:gd name="connsiteY4" fmla="*/ 5359 h 10328"/>
              <a:gd name="connsiteX0" fmla="*/ 0 w 19771"/>
              <a:gd name="connsiteY0" fmla="*/ 4961 h 10000"/>
              <a:gd name="connsiteX1" fmla="*/ 19767 w 19771"/>
              <a:gd name="connsiteY1" fmla="*/ 0 h 10000"/>
              <a:gd name="connsiteX2" fmla="*/ 19767 w 19771"/>
              <a:gd name="connsiteY2" fmla="*/ 9856 h 10000"/>
              <a:gd name="connsiteX3" fmla="*/ 9771 w 19771"/>
              <a:gd name="connsiteY3" fmla="*/ 10000 h 10000"/>
              <a:gd name="connsiteX4" fmla="*/ 0 w 19771"/>
              <a:gd name="connsiteY4" fmla="*/ 4961 h 10000"/>
              <a:gd name="connsiteX0" fmla="*/ 0 w 19771"/>
              <a:gd name="connsiteY0" fmla="*/ 4961 h 10569"/>
              <a:gd name="connsiteX1" fmla="*/ 19767 w 19771"/>
              <a:gd name="connsiteY1" fmla="*/ 0 h 10569"/>
              <a:gd name="connsiteX2" fmla="*/ 19767 w 19771"/>
              <a:gd name="connsiteY2" fmla="*/ 9856 h 10569"/>
              <a:gd name="connsiteX3" fmla="*/ 50 w 19771"/>
              <a:gd name="connsiteY3" fmla="*/ 10569 h 10569"/>
              <a:gd name="connsiteX4" fmla="*/ 0 w 19771"/>
              <a:gd name="connsiteY4" fmla="*/ 4961 h 10569"/>
              <a:gd name="connsiteX0" fmla="*/ 205 w 19976"/>
              <a:gd name="connsiteY0" fmla="*/ 4961 h 10085"/>
              <a:gd name="connsiteX1" fmla="*/ 19972 w 19976"/>
              <a:gd name="connsiteY1" fmla="*/ 0 h 10085"/>
              <a:gd name="connsiteX2" fmla="*/ 19972 w 19976"/>
              <a:gd name="connsiteY2" fmla="*/ 9856 h 10085"/>
              <a:gd name="connsiteX3" fmla="*/ 0 w 19976"/>
              <a:gd name="connsiteY3" fmla="*/ 10085 h 10085"/>
              <a:gd name="connsiteX4" fmla="*/ 205 w 19976"/>
              <a:gd name="connsiteY4" fmla="*/ 4961 h 10085"/>
              <a:gd name="connsiteX0" fmla="*/ 1 w 19992"/>
              <a:gd name="connsiteY0" fmla="*/ 4989 h 10085"/>
              <a:gd name="connsiteX1" fmla="*/ 19988 w 19992"/>
              <a:gd name="connsiteY1" fmla="*/ 0 h 10085"/>
              <a:gd name="connsiteX2" fmla="*/ 19988 w 19992"/>
              <a:gd name="connsiteY2" fmla="*/ 9856 h 10085"/>
              <a:gd name="connsiteX3" fmla="*/ 16 w 19992"/>
              <a:gd name="connsiteY3" fmla="*/ 10085 h 10085"/>
              <a:gd name="connsiteX4" fmla="*/ 1 w 19992"/>
              <a:gd name="connsiteY4" fmla="*/ 4989 h 10085"/>
              <a:gd name="connsiteX0" fmla="*/ 1 w 28728"/>
              <a:gd name="connsiteY0" fmla="*/ 13280 h 18376"/>
              <a:gd name="connsiteX1" fmla="*/ 28728 w 28728"/>
              <a:gd name="connsiteY1" fmla="*/ 0 h 18376"/>
              <a:gd name="connsiteX2" fmla="*/ 19988 w 28728"/>
              <a:gd name="connsiteY2" fmla="*/ 18147 h 18376"/>
              <a:gd name="connsiteX3" fmla="*/ 16 w 28728"/>
              <a:gd name="connsiteY3" fmla="*/ 18376 h 18376"/>
              <a:gd name="connsiteX4" fmla="*/ 1 w 28728"/>
              <a:gd name="connsiteY4" fmla="*/ 13280 h 18376"/>
              <a:gd name="connsiteX0" fmla="*/ 1 w 28913"/>
              <a:gd name="connsiteY0" fmla="*/ 13280 h 18376"/>
              <a:gd name="connsiteX1" fmla="*/ 28728 w 28913"/>
              <a:gd name="connsiteY1" fmla="*/ 0 h 18376"/>
              <a:gd name="connsiteX2" fmla="*/ 28913 w 28913"/>
              <a:gd name="connsiteY2" fmla="*/ 18329 h 18376"/>
              <a:gd name="connsiteX3" fmla="*/ 16 w 28913"/>
              <a:gd name="connsiteY3" fmla="*/ 18376 h 18376"/>
              <a:gd name="connsiteX4" fmla="*/ 1 w 28913"/>
              <a:gd name="connsiteY4" fmla="*/ 13280 h 18376"/>
              <a:gd name="connsiteX0" fmla="*/ 1 w 28913"/>
              <a:gd name="connsiteY0" fmla="*/ 13280 h 18376"/>
              <a:gd name="connsiteX1" fmla="*/ 10118 w 28913"/>
              <a:gd name="connsiteY1" fmla="*/ 8509 h 18376"/>
              <a:gd name="connsiteX2" fmla="*/ 28728 w 28913"/>
              <a:gd name="connsiteY2" fmla="*/ 0 h 18376"/>
              <a:gd name="connsiteX3" fmla="*/ 28913 w 28913"/>
              <a:gd name="connsiteY3" fmla="*/ 18329 h 18376"/>
              <a:gd name="connsiteX4" fmla="*/ 16 w 28913"/>
              <a:gd name="connsiteY4" fmla="*/ 18376 h 18376"/>
              <a:gd name="connsiteX5" fmla="*/ 1 w 28913"/>
              <a:gd name="connsiteY5" fmla="*/ 13280 h 18376"/>
              <a:gd name="connsiteX0" fmla="*/ 1 w 28913"/>
              <a:gd name="connsiteY0" fmla="*/ 13280 h 18376"/>
              <a:gd name="connsiteX1" fmla="*/ 10118 w 28913"/>
              <a:gd name="connsiteY1" fmla="*/ 8509 h 18376"/>
              <a:gd name="connsiteX2" fmla="*/ 19994 w 28913"/>
              <a:gd name="connsiteY2" fmla="*/ 3650 h 18376"/>
              <a:gd name="connsiteX3" fmla="*/ 28728 w 28913"/>
              <a:gd name="connsiteY3" fmla="*/ 0 h 18376"/>
              <a:gd name="connsiteX4" fmla="*/ 28913 w 28913"/>
              <a:gd name="connsiteY4" fmla="*/ 18329 h 18376"/>
              <a:gd name="connsiteX5" fmla="*/ 16 w 28913"/>
              <a:gd name="connsiteY5" fmla="*/ 18376 h 18376"/>
              <a:gd name="connsiteX6" fmla="*/ 1 w 28913"/>
              <a:gd name="connsiteY6" fmla="*/ 13280 h 18376"/>
              <a:gd name="connsiteX0" fmla="*/ 1 w 28913"/>
              <a:gd name="connsiteY0" fmla="*/ 13280 h 18376"/>
              <a:gd name="connsiteX1" fmla="*/ 9933 w 28913"/>
              <a:gd name="connsiteY1" fmla="*/ 12154 h 18376"/>
              <a:gd name="connsiteX2" fmla="*/ 19994 w 28913"/>
              <a:gd name="connsiteY2" fmla="*/ 3650 h 18376"/>
              <a:gd name="connsiteX3" fmla="*/ 28728 w 28913"/>
              <a:gd name="connsiteY3" fmla="*/ 0 h 18376"/>
              <a:gd name="connsiteX4" fmla="*/ 28913 w 28913"/>
              <a:gd name="connsiteY4" fmla="*/ 18329 h 18376"/>
              <a:gd name="connsiteX5" fmla="*/ 16 w 28913"/>
              <a:gd name="connsiteY5" fmla="*/ 18376 h 18376"/>
              <a:gd name="connsiteX6" fmla="*/ 1 w 28913"/>
              <a:gd name="connsiteY6" fmla="*/ 13280 h 1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3" h="18376">
                <a:moveTo>
                  <a:pt x="1" y="13280"/>
                </a:moveTo>
                <a:lnTo>
                  <a:pt x="9933" y="12154"/>
                </a:lnTo>
                <a:lnTo>
                  <a:pt x="19994" y="3650"/>
                </a:lnTo>
                <a:lnTo>
                  <a:pt x="28728" y="0"/>
                </a:lnTo>
                <a:cubicBezTo>
                  <a:pt x="28712" y="3227"/>
                  <a:pt x="28929" y="15102"/>
                  <a:pt x="28913" y="18329"/>
                </a:cubicBezTo>
                <a:lnTo>
                  <a:pt x="16" y="18376"/>
                </a:lnTo>
                <a:cubicBezTo>
                  <a:pt x="26" y="18273"/>
                  <a:pt x="-9" y="13382"/>
                  <a:pt x="1" y="13280"/>
                </a:cubicBezTo>
                <a:close/>
              </a:path>
            </a:pathLst>
          </a:custGeom>
          <a:solidFill>
            <a:schemeClr val="bg2">
              <a:lumMod val="90000"/>
              <a:alpha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Flowchart: Manual Input 248">
            <a:extLst>
              <a:ext uri="{FF2B5EF4-FFF2-40B4-BE49-F238E27FC236}">
                <a16:creationId xmlns:a16="http://schemas.microsoft.com/office/drawing/2014/main" id="{39EBB605-1948-2AA3-4233-BFC1F7966E8C}"/>
              </a:ext>
            </a:extLst>
          </p:cNvPr>
          <p:cNvSpPr/>
          <p:nvPr/>
        </p:nvSpPr>
        <p:spPr>
          <a:xfrm>
            <a:off x="5686934" y="2524238"/>
            <a:ext cx="4282231" cy="111489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1 w 10000"/>
              <a:gd name="connsiteY0" fmla="*/ 983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1 w 10000"/>
              <a:gd name="connsiteY4" fmla="*/ 9834 h 10000"/>
              <a:gd name="connsiteX0" fmla="*/ 31 w 10047"/>
              <a:gd name="connsiteY0" fmla="*/ 5022 h 5188"/>
              <a:gd name="connsiteX1" fmla="*/ 10047 w 10047"/>
              <a:gd name="connsiteY1" fmla="*/ 0 h 5188"/>
              <a:gd name="connsiteX2" fmla="*/ 10000 w 10047"/>
              <a:gd name="connsiteY2" fmla="*/ 5188 h 5188"/>
              <a:gd name="connsiteX3" fmla="*/ 0 w 10047"/>
              <a:gd name="connsiteY3" fmla="*/ 5188 h 5188"/>
              <a:gd name="connsiteX4" fmla="*/ 31 w 10047"/>
              <a:gd name="connsiteY4" fmla="*/ 5022 h 5188"/>
              <a:gd name="connsiteX0" fmla="*/ 43 w 10000"/>
              <a:gd name="connsiteY0" fmla="*/ 5031 h 10000"/>
              <a:gd name="connsiteX1" fmla="*/ 10000 w 10000"/>
              <a:gd name="connsiteY1" fmla="*/ 0 h 10000"/>
              <a:gd name="connsiteX2" fmla="*/ 9953 w 10000"/>
              <a:gd name="connsiteY2" fmla="*/ 10000 h 10000"/>
              <a:gd name="connsiteX3" fmla="*/ 0 w 10000"/>
              <a:gd name="connsiteY3" fmla="*/ 10000 h 10000"/>
              <a:gd name="connsiteX4" fmla="*/ 43 w 10000"/>
              <a:gd name="connsiteY4" fmla="*/ 5031 h 10000"/>
              <a:gd name="connsiteX0" fmla="*/ 20 w 10000"/>
              <a:gd name="connsiteY0" fmla="*/ 835 h 10000"/>
              <a:gd name="connsiteX1" fmla="*/ 10000 w 10000"/>
              <a:gd name="connsiteY1" fmla="*/ 0 h 10000"/>
              <a:gd name="connsiteX2" fmla="*/ 9953 w 10000"/>
              <a:gd name="connsiteY2" fmla="*/ 10000 h 10000"/>
              <a:gd name="connsiteX3" fmla="*/ 0 w 10000"/>
              <a:gd name="connsiteY3" fmla="*/ 10000 h 10000"/>
              <a:gd name="connsiteX4" fmla="*/ 20 w 10000"/>
              <a:gd name="connsiteY4" fmla="*/ 835 h 10000"/>
              <a:gd name="connsiteX0" fmla="*/ 20 w 10069"/>
              <a:gd name="connsiteY0" fmla="*/ 18344 h 27509"/>
              <a:gd name="connsiteX1" fmla="*/ 10069 w 10069"/>
              <a:gd name="connsiteY1" fmla="*/ 0 h 27509"/>
              <a:gd name="connsiteX2" fmla="*/ 9953 w 10069"/>
              <a:gd name="connsiteY2" fmla="*/ 27509 h 27509"/>
              <a:gd name="connsiteX3" fmla="*/ 0 w 10069"/>
              <a:gd name="connsiteY3" fmla="*/ 27509 h 27509"/>
              <a:gd name="connsiteX4" fmla="*/ 20 w 10069"/>
              <a:gd name="connsiteY4" fmla="*/ 18344 h 27509"/>
              <a:gd name="connsiteX0" fmla="*/ 1 w 10096"/>
              <a:gd name="connsiteY0" fmla="*/ 18489 h 27509"/>
              <a:gd name="connsiteX1" fmla="*/ 10096 w 10096"/>
              <a:gd name="connsiteY1" fmla="*/ 0 h 27509"/>
              <a:gd name="connsiteX2" fmla="*/ 9980 w 10096"/>
              <a:gd name="connsiteY2" fmla="*/ 27509 h 27509"/>
              <a:gd name="connsiteX3" fmla="*/ 27 w 10096"/>
              <a:gd name="connsiteY3" fmla="*/ 27509 h 27509"/>
              <a:gd name="connsiteX4" fmla="*/ 1 w 10096"/>
              <a:gd name="connsiteY4" fmla="*/ 18489 h 27509"/>
              <a:gd name="connsiteX0" fmla="*/ 1 w 10003"/>
              <a:gd name="connsiteY0" fmla="*/ 18778 h 27798"/>
              <a:gd name="connsiteX1" fmla="*/ 10003 w 10003"/>
              <a:gd name="connsiteY1" fmla="*/ 0 h 27798"/>
              <a:gd name="connsiteX2" fmla="*/ 9980 w 10003"/>
              <a:gd name="connsiteY2" fmla="*/ 27798 h 27798"/>
              <a:gd name="connsiteX3" fmla="*/ 27 w 10003"/>
              <a:gd name="connsiteY3" fmla="*/ 27798 h 27798"/>
              <a:gd name="connsiteX4" fmla="*/ 1 w 10003"/>
              <a:gd name="connsiteY4" fmla="*/ 18778 h 27798"/>
              <a:gd name="connsiteX0" fmla="*/ 36 w 9976"/>
              <a:gd name="connsiteY0" fmla="*/ 12092 h 27798"/>
              <a:gd name="connsiteX1" fmla="*/ 9976 w 9976"/>
              <a:gd name="connsiteY1" fmla="*/ 0 h 27798"/>
              <a:gd name="connsiteX2" fmla="*/ 9953 w 9976"/>
              <a:gd name="connsiteY2" fmla="*/ 27798 h 27798"/>
              <a:gd name="connsiteX3" fmla="*/ 0 w 9976"/>
              <a:gd name="connsiteY3" fmla="*/ 27798 h 27798"/>
              <a:gd name="connsiteX4" fmla="*/ 36 w 9976"/>
              <a:gd name="connsiteY4" fmla="*/ 12092 h 27798"/>
              <a:gd name="connsiteX0" fmla="*/ 36 w 10000"/>
              <a:gd name="connsiteY0" fmla="*/ 4350 h 10000"/>
              <a:gd name="connsiteX1" fmla="*/ 2769 w 10000"/>
              <a:gd name="connsiteY1" fmla="*/ 3175 h 10000"/>
              <a:gd name="connsiteX2" fmla="*/ 10000 w 10000"/>
              <a:gd name="connsiteY2" fmla="*/ 0 h 10000"/>
              <a:gd name="connsiteX3" fmla="*/ 9977 w 10000"/>
              <a:gd name="connsiteY3" fmla="*/ 10000 h 10000"/>
              <a:gd name="connsiteX4" fmla="*/ 0 w 10000"/>
              <a:gd name="connsiteY4" fmla="*/ 10000 h 10000"/>
              <a:gd name="connsiteX5" fmla="*/ 36 w 10000"/>
              <a:gd name="connsiteY5" fmla="*/ 4350 h 10000"/>
              <a:gd name="connsiteX0" fmla="*/ 36 w 10000"/>
              <a:gd name="connsiteY0" fmla="*/ 4350 h 10000"/>
              <a:gd name="connsiteX1" fmla="*/ 2769 w 10000"/>
              <a:gd name="connsiteY1" fmla="*/ 3175 h 10000"/>
              <a:gd name="connsiteX2" fmla="*/ 5557 w 10000"/>
              <a:gd name="connsiteY2" fmla="*/ 2003 h 10000"/>
              <a:gd name="connsiteX3" fmla="*/ 10000 w 10000"/>
              <a:gd name="connsiteY3" fmla="*/ 0 h 10000"/>
              <a:gd name="connsiteX4" fmla="*/ 9977 w 10000"/>
              <a:gd name="connsiteY4" fmla="*/ 10000 h 10000"/>
              <a:gd name="connsiteX5" fmla="*/ 0 w 10000"/>
              <a:gd name="connsiteY5" fmla="*/ 10000 h 10000"/>
              <a:gd name="connsiteX6" fmla="*/ 36 w 10000"/>
              <a:gd name="connsiteY6" fmla="*/ 4350 h 10000"/>
              <a:gd name="connsiteX0" fmla="*/ 36 w 10000"/>
              <a:gd name="connsiteY0" fmla="*/ 4350 h 10000"/>
              <a:gd name="connsiteX1" fmla="*/ 2769 w 10000"/>
              <a:gd name="connsiteY1" fmla="*/ 3175 h 10000"/>
              <a:gd name="connsiteX2" fmla="*/ 5557 w 10000"/>
              <a:gd name="connsiteY2" fmla="*/ 2003 h 10000"/>
              <a:gd name="connsiteX3" fmla="*/ 8222 w 10000"/>
              <a:gd name="connsiteY3" fmla="*/ 792 h 10000"/>
              <a:gd name="connsiteX4" fmla="*/ 10000 w 10000"/>
              <a:gd name="connsiteY4" fmla="*/ 0 h 10000"/>
              <a:gd name="connsiteX5" fmla="*/ 9977 w 10000"/>
              <a:gd name="connsiteY5" fmla="*/ 10000 h 10000"/>
              <a:gd name="connsiteX6" fmla="*/ 0 w 10000"/>
              <a:gd name="connsiteY6" fmla="*/ 10000 h 10000"/>
              <a:gd name="connsiteX7" fmla="*/ 36 w 10000"/>
              <a:gd name="connsiteY7" fmla="*/ 4350 h 10000"/>
              <a:gd name="connsiteX0" fmla="*/ 36 w 10000"/>
              <a:gd name="connsiteY0" fmla="*/ 4350 h 10000"/>
              <a:gd name="connsiteX1" fmla="*/ 2749 w 10000"/>
              <a:gd name="connsiteY1" fmla="*/ 1691 h 10000"/>
              <a:gd name="connsiteX2" fmla="*/ 5557 w 10000"/>
              <a:gd name="connsiteY2" fmla="*/ 2003 h 10000"/>
              <a:gd name="connsiteX3" fmla="*/ 8222 w 10000"/>
              <a:gd name="connsiteY3" fmla="*/ 792 h 10000"/>
              <a:gd name="connsiteX4" fmla="*/ 10000 w 10000"/>
              <a:gd name="connsiteY4" fmla="*/ 0 h 10000"/>
              <a:gd name="connsiteX5" fmla="*/ 9977 w 10000"/>
              <a:gd name="connsiteY5" fmla="*/ 10000 h 10000"/>
              <a:gd name="connsiteX6" fmla="*/ 0 w 10000"/>
              <a:gd name="connsiteY6" fmla="*/ 10000 h 10000"/>
              <a:gd name="connsiteX7" fmla="*/ 36 w 10000"/>
              <a:gd name="connsiteY7" fmla="*/ 4350 h 10000"/>
              <a:gd name="connsiteX0" fmla="*/ 36 w 10000"/>
              <a:gd name="connsiteY0" fmla="*/ 4350 h 10000"/>
              <a:gd name="connsiteX1" fmla="*/ 2749 w 10000"/>
              <a:gd name="connsiteY1" fmla="*/ 1691 h 10000"/>
              <a:gd name="connsiteX2" fmla="*/ 5516 w 10000"/>
              <a:gd name="connsiteY2" fmla="*/ 1183 h 10000"/>
              <a:gd name="connsiteX3" fmla="*/ 8222 w 10000"/>
              <a:gd name="connsiteY3" fmla="*/ 792 h 10000"/>
              <a:gd name="connsiteX4" fmla="*/ 10000 w 10000"/>
              <a:gd name="connsiteY4" fmla="*/ 0 h 10000"/>
              <a:gd name="connsiteX5" fmla="*/ 9977 w 10000"/>
              <a:gd name="connsiteY5" fmla="*/ 10000 h 10000"/>
              <a:gd name="connsiteX6" fmla="*/ 0 w 10000"/>
              <a:gd name="connsiteY6" fmla="*/ 10000 h 10000"/>
              <a:gd name="connsiteX7" fmla="*/ 36 w 10000"/>
              <a:gd name="connsiteY7" fmla="*/ 4350 h 10000"/>
              <a:gd name="connsiteX0" fmla="*/ 87 w 10000"/>
              <a:gd name="connsiteY0" fmla="*/ 6420 h 10000"/>
              <a:gd name="connsiteX1" fmla="*/ 2749 w 10000"/>
              <a:gd name="connsiteY1" fmla="*/ 1691 h 10000"/>
              <a:gd name="connsiteX2" fmla="*/ 5516 w 10000"/>
              <a:gd name="connsiteY2" fmla="*/ 1183 h 10000"/>
              <a:gd name="connsiteX3" fmla="*/ 8222 w 10000"/>
              <a:gd name="connsiteY3" fmla="*/ 792 h 10000"/>
              <a:gd name="connsiteX4" fmla="*/ 10000 w 10000"/>
              <a:gd name="connsiteY4" fmla="*/ 0 h 10000"/>
              <a:gd name="connsiteX5" fmla="*/ 9977 w 10000"/>
              <a:gd name="connsiteY5" fmla="*/ 10000 h 10000"/>
              <a:gd name="connsiteX6" fmla="*/ 0 w 10000"/>
              <a:gd name="connsiteY6" fmla="*/ 10000 h 10000"/>
              <a:gd name="connsiteX7" fmla="*/ 87 w 10000"/>
              <a:gd name="connsiteY7" fmla="*/ 6420 h 10000"/>
              <a:gd name="connsiteX0" fmla="*/ 87 w 10000"/>
              <a:gd name="connsiteY0" fmla="*/ 6420 h 10000"/>
              <a:gd name="connsiteX1" fmla="*/ 2790 w 10000"/>
              <a:gd name="connsiteY1" fmla="*/ 3956 h 10000"/>
              <a:gd name="connsiteX2" fmla="*/ 5516 w 10000"/>
              <a:gd name="connsiteY2" fmla="*/ 1183 h 10000"/>
              <a:gd name="connsiteX3" fmla="*/ 8222 w 10000"/>
              <a:gd name="connsiteY3" fmla="*/ 792 h 10000"/>
              <a:gd name="connsiteX4" fmla="*/ 10000 w 10000"/>
              <a:gd name="connsiteY4" fmla="*/ 0 h 10000"/>
              <a:gd name="connsiteX5" fmla="*/ 9977 w 10000"/>
              <a:gd name="connsiteY5" fmla="*/ 10000 h 10000"/>
              <a:gd name="connsiteX6" fmla="*/ 0 w 10000"/>
              <a:gd name="connsiteY6" fmla="*/ 10000 h 10000"/>
              <a:gd name="connsiteX7" fmla="*/ 87 w 10000"/>
              <a:gd name="connsiteY7" fmla="*/ 6420 h 10000"/>
              <a:gd name="connsiteX0" fmla="*/ 87 w 10000"/>
              <a:gd name="connsiteY0" fmla="*/ 6420 h 10000"/>
              <a:gd name="connsiteX1" fmla="*/ 2790 w 10000"/>
              <a:gd name="connsiteY1" fmla="*/ 3956 h 10000"/>
              <a:gd name="connsiteX2" fmla="*/ 5485 w 10000"/>
              <a:gd name="connsiteY2" fmla="*/ 1027 h 10000"/>
              <a:gd name="connsiteX3" fmla="*/ 8222 w 10000"/>
              <a:gd name="connsiteY3" fmla="*/ 792 h 10000"/>
              <a:gd name="connsiteX4" fmla="*/ 10000 w 10000"/>
              <a:gd name="connsiteY4" fmla="*/ 0 h 10000"/>
              <a:gd name="connsiteX5" fmla="*/ 9977 w 10000"/>
              <a:gd name="connsiteY5" fmla="*/ 10000 h 10000"/>
              <a:gd name="connsiteX6" fmla="*/ 0 w 10000"/>
              <a:gd name="connsiteY6" fmla="*/ 10000 h 10000"/>
              <a:gd name="connsiteX7" fmla="*/ 87 w 10000"/>
              <a:gd name="connsiteY7" fmla="*/ 6420 h 10000"/>
              <a:gd name="connsiteX0" fmla="*/ 87 w 10000"/>
              <a:gd name="connsiteY0" fmla="*/ 6420 h 10000"/>
              <a:gd name="connsiteX1" fmla="*/ 2790 w 10000"/>
              <a:gd name="connsiteY1" fmla="*/ 3956 h 10000"/>
              <a:gd name="connsiteX2" fmla="*/ 5485 w 10000"/>
              <a:gd name="connsiteY2" fmla="*/ 1027 h 10000"/>
              <a:gd name="connsiteX3" fmla="*/ 8232 w 10000"/>
              <a:gd name="connsiteY3" fmla="*/ 206 h 10000"/>
              <a:gd name="connsiteX4" fmla="*/ 10000 w 10000"/>
              <a:gd name="connsiteY4" fmla="*/ 0 h 10000"/>
              <a:gd name="connsiteX5" fmla="*/ 9977 w 10000"/>
              <a:gd name="connsiteY5" fmla="*/ 10000 h 10000"/>
              <a:gd name="connsiteX6" fmla="*/ 0 w 10000"/>
              <a:gd name="connsiteY6" fmla="*/ 10000 h 10000"/>
              <a:gd name="connsiteX7" fmla="*/ 87 w 10000"/>
              <a:gd name="connsiteY7" fmla="*/ 6420 h 10000"/>
              <a:gd name="connsiteX0" fmla="*/ 36 w 10000"/>
              <a:gd name="connsiteY0" fmla="*/ 6420 h 10000"/>
              <a:gd name="connsiteX1" fmla="*/ 2790 w 10000"/>
              <a:gd name="connsiteY1" fmla="*/ 3956 h 10000"/>
              <a:gd name="connsiteX2" fmla="*/ 5485 w 10000"/>
              <a:gd name="connsiteY2" fmla="*/ 1027 h 10000"/>
              <a:gd name="connsiteX3" fmla="*/ 8232 w 10000"/>
              <a:gd name="connsiteY3" fmla="*/ 206 h 10000"/>
              <a:gd name="connsiteX4" fmla="*/ 10000 w 10000"/>
              <a:gd name="connsiteY4" fmla="*/ 0 h 10000"/>
              <a:gd name="connsiteX5" fmla="*/ 9977 w 10000"/>
              <a:gd name="connsiteY5" fmla="*/ 10000 h 10000"/>
              <a:gd name="connsiteX6" fmla="*/ 0 w 10000"/>
              <a:gd name="connsiteY6" fmla="*/ 10000 h 10000"/>
              <a:gd name="connsiteX7" fmla="*/ 36 w 10000"/>
              <a:gd name="connsiteY7" fmla="*/ 6420 h 10000"/>
              <a:gd name="connsiteX0" fmla="*/ 36 w 10006"/>
              <a:gd name="connsiteY0" fmla="*/ 6420 h 10000"/>
              <a:gd name="connsiteX1" fmla="*/ 2790 w 10006"/>
              <a:gd name="connsiteY1" fmla="*/ 3956 h 10000"/>
              <a:gd name="connsiteX2" fmla="*/ 5485 w 10006"/>
              <a:gd name="connsiteY2" fmla="*/ 1027 h 10000"/>
              <a:gd name="connsiteX3" fmla="*/ 8232 w 10006"/>
              <a:gd name="connsiteY3" fmla="*/ 206 h 10000"/>
              <a:gd name="connsiteX4" fmla="*/ 10000 w 10006"/>
              <a:gd name="connsiteY4" fmla="*/ 0 h 10000"/>
              <a:gd name="connsiteX5" fmla="*/ 10002 w 10006"/>
              <a:gd name="connsiteY5" fmla="*/ 9976 h 10000"/>
              <a:gd name="connsiteX6" fmla="*/ 0 w 10006"/>
              <a:gd name="connsiteY6" fmla="*/ 10000 h 10000"/>
              <a:gd name="connsiteX7" fmla="*/ 36 w 10006"/>
              <a:gd name="connsiteY7" fmla="*/ 642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6" h="10000">
                <a:moveTo>
                  <a:pt x="36" y="6420"/>
                </a:moveTo>
                <a:lnTo>
                  <a:pt x="2790" y="3956"/>
                </a:lnTo>
                <a:lnTo>
                  <a:pt x="5485" y="1027"/>
                </a:lnTo>
                <a:lnTo>
                  <a:pt x="8232" y="206"/>
                </a:lnTo>
                <a:lnTo>
                  <a:pt x="10000" y="0"/>
                </a:lnTo>
                <a:cubicBezTo>
                  <a:pt x="9984" y="1199"/>
                  <a:pt x="10018" y="8777"/>
                  <a:pt x="10002" y="9976"/>
                </a:cubicBezTo>
                <a:lnTo>
                  <a:pt x="0" y="10000"/>
                </a:lnTo>
                <a:cubicBezTo>
                  <a:pt x="10" y="9962"/>
                  <a:pt x="26" y="6458"/>
                  <a:pt x="36" y="6420"/>
                </a:cubicBezTo>
                <a:close/>
              </a:path>
            </a:pathLst>
          </a:custGeom>
          <a:solidFill>
            <a:schemeClr val="bg2">
              <a:lumMod val="90000"/>
              <a:alpha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Flowchart: Manual Input 256">
            <a:extLst>
              <a:ext uri="{FF2B5EF4-FFF2-40B4-BE49-F238E27FC236}">
                <a16:creationId xmlns:a16="http://schemas.microsoft.com/office/drawing/2014/main" id="{54CF5E38-F273-994C-9E4A-F89D4101C7AD}"/>
              </a:ext>
            </a:extLst>
          </p:cNvPr>
          <p:cNvSpPr/>
          <p:nvPr/>
        </p:nvSpPr>
        <p:spPr>
          <a:xfrm>
            <a:off x="9987588" y="2360661"/>
            <a:ext cx="1552502" cy="126486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1268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19 w 10019"/>
              <a:gd name="connsiteY3" fmla="*/ 10000 h 10000"/>
              <a:gd name="connsiteX4" fmla="*/ 0 w 10019"/>
              <a:gd name="connsiteY4" fmla="*/ 126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0000">
                <a:moveTo>
                  <a:pt x="0" y="1268"/>
                </a:moveTo>
                <a:lnTo>
                  <a:pt x="10019" y="0"/>
                </a:lnTo>
                <a:lnTo>
                  <a:pt x="10019" y="10000"/>
                </a:lnTo>
                <a:lnTo>
                  <a:pt x="19" y="10000"/>
                </a:lnTo>
                <a:cubicBezTo>
                  <a:pt x="13" y="7089"/>
                  <a:pt x="6" y="4179"/>
                  <a:pt x="0" y="126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Flowchart: Manual Input 262">
            <a:extLst>
              <a:ext uri="{FF2B5EF4-FFF2-40B4-BE49-F238E27FC236}">
                <a16:creationId xmlns:a16="http://schemas.microsoft.com/office/drawing/2014/main" id="{A31B880F-9B1B-083D-4396-E534BE54480A}"/>
              </a:ext>
            </a:extLst>
          </p:cNvPr>
          <p:cNvSpPr/>
          <p:nvPr/>
        </p:nvSpPr>
        <p:spPr>
          <a:xfrm>
            <a:off x="5704445" y="4082146"/>
            <a:ext cx="4266263" cy="86900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1 w 10000"/>
              <a:gd name="connsiteY0" fmla="*/ 990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1 w 10000"/>
              <a:gd name="connsiteY4" fmla="*/ 9901 h 10000"/>
              <a:gd name="connsiteX0" fmla="*/ 2746 w 10000"/>
              <a:gd name="connsiteY0" fmla="*/ 731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746 w 10000"/>
              <a:gd name="connsiteY4" fmla="*/ 7311 h 10000"/>
              <a:gd name="connsiteX0" fmla="*/ 2746 w 10000"/>
              <a:gd name="connsiteY0" fmla="*/ 7311 h 10000"/>
              <a:gd name="connsiteX1" fmla="*/ 5485 w 10000"/>
              <a:gd name="connsiteY1" fmla="*/ 4511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746 w 10000"/>
              <a:gd name="connsiteY5" fmla="*/ 7311 h 10000"/>
              <a:gd name="connsiteX0" fmla="*/ 2746 w 10000"/>
              <a:gd name="connsiteY0" fmla="*/ 7311 h 10000"/>
              <a:gd name="connsiteX1" fmla="*/ 5485 w 10000"/>
              <a:gd name="connsiteY1" fmla="*/ 4511 h 10000"/>
              <a:gd name="connsiteX2" fmla="*/ 8243 w 10000"/>
              <a:gd name="connsiteY2" fmla="*/ 1723 h 10000"/>
              <a:gd name="connsiteX3" fmla="*/ 10000 w 10000"/>
              <a:gd name="connsiteY3" fmla="*/ 0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6" fmla="*/ 2746 w 10000"/>
              <a:gd name="connsiteY6" fmla="*/ 7311 h 10000"/>
              <a:gd name="connsiteX0" fmla="*/ 2746 w 10000"/>
              <a:gd name="connsiteY0" fmla="*/ 7311 h 10000"/>
              <a:gd name="connsiteX1" fmla="*/ 5434 w 10000"/>
              <a:gd name="connsiteY1" fmla="*/ 6437 h 10000"/>
              <a:gd name="connsiteX2" fmla="*/ 8243 w 10000"/>
              <a:gd name="connsiteY2" fmla="*/ 1723 h 10000"/>
              <a:gd name="connsiteX3" fmla="*/ 10000 w 10000"/>
              <a:gd name="connsiteY3" fmla="*/ 0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6" fmla="*/ 2746 w 10000"/>
              <a:gd name="connsiteY6" fmla="*/ 7311 h 10000"/>
              <a:gd name="connsiteX0" fmla="*/ 2746 w 10064"/>
              <a:gd name="connsiteY0" fmla="*/ 5588 h 8277"/>
              <a:gd name="connsiteX1" fmla="*/ 5434 w 10064"/>
              <a:gd name="connsiteY1" fmla="*/ 4714 h 8277"/>
              <a:gd name="connsiteX2" fmla="*/ 8243 w 10064"/>
              <a:gd name="connsiteY2" fmla="*/ 0 h 8277"/>
              <a:gd name="connsiteX3" fmla="*/ 10064 w 10064"/>
              <a:gd name="connsiteY3" fmla="*/ 1929 h 8277"/>
              <a:gd name="connsiteX4" fmla="*/ 10000 w 10064"/>
              <a:gd name="connsiteY4" fmla="*/ 8277 h 8277"/>
              <a:gd name="connsiteX5" fmla="*/ 0 w 10064"/>
              <a:gd name="connsiteY5" fmla="*/ 8277 h 8277"/>
              <a:gd name="connsiteX6" fmla="*/ 2746 w 10064"/>
              <a:gd name="connsiteY6" fmla="*/ 5588 h 8277"/>
              <a:gd name="connsiteX0" fmla="*/ 2729 w 10000"/>
              <a:gd name="connsiteY0" fmla="*/ 4420 h 7669"/>
              <a:gd name="connsiteX1" fmla="*/ 5399 w 10000"/>
              <a:gd name="connsiteY1" fmla="*/ 3364 h 7669"/>
              <a:gd name="connsiteX2" fmla="*/ 8115 w 10000"/>
              <a:gd name="connsiteY2" fmla="*/ 76 h 7669"/>
              <a:gd name="connsiteX3" fmla="*/ 10000 w 10000"/>
              <a:gd name="connsiteY3" fmla="*/ 0 h 7669"/>
              <a:gd name="connsiteX4" fmla="*/ 9936 w 10000"/>
              <a:gd name="connsiteY4" fmla="*/ 7669 h 7669"/>
              <a:gd name="connsiteX5" fmla="*/ 0 w 10000"/>
              <a:gd name="connsiteY5" fmla="*/ 7669 h 7669"/>
              <a:gd name="connsiteX6" fmla="*/ 2729 w 10000"/>
              <a:gd name="connsiteY6" fmla="*/ 4420 h 7669"/>
              <a:gd name="connsiteX0" fmla="*/ 2729 w 9942"/>
              <a:gd name="connsiteY0" fmla="*/ 5763 h 10000"/>
              <a:gd name="connsiteX1" fmla="*/ 5399 w 9942"/>
              <a:gd name="connsiteY1" fmla="*/ 4386 h 10000"/>
              <a:gd name="connsiteX2" fmla="*/ 8115 w 9942"/>
              <a:gd name="connsiteY2" fmla="*/ 99 h 10000"/>
              <a:gd name="connsiteX3" fmla="*/ 9937 w 9942"/>
              <a:gd name="connsiteY3" fmla="*/ 0 h 10000"/>
              <a:gd name="connsiteX4" fmla="*/ 9936 w 9942"/>
              <a:gd name="connsiteY4" fmla="*/ 10000 h 10000"/>
              <a:gd name="connsiteX5" fmla="*/ 0 w 9942"/>
              <a:gd name="connsiteY5" fmla="*/ 10000 h 10000"/>
              <a:gd name="connsiteX6" fmla="*/ 2729 w 9942"/>
              <a:gd name="connsiteY6" fmla="*/ 5763 h 10000"/>
              <a:gd name="connsiteX0" fmla="*/ 2745 w 10000"/>
              <a:gd name="connsiteY0" fmla="*/ 7332 h 11569"/>
              <a:gd name="connsiteX1" fmla="*/ 5430 w 10000"/>
              <a:gd name="connsiteY1" fmla="*/ 5955 h 11569"/>
              <a:gd name="connsiteX2" fmla="*/ 8162 w 10000"/>
              <a:gd name="connsiteY2" fmla="*/ 1668 h 11569"/>
              <a:gd name="connsiteX3" fmla="*/ 9995 w 10000"/>
              <a:gd name="connsiteY3" fmla="*/ 0 h 11569"/>
              <a:gd name="connsiteX4" fmla="*/ 9994 w 10000"/>
              <a:gd name="connsiteY4" fmla="*/ 11569 h 11569"/>
              <a:gd name="connsiteX5" fmla="*/ 0 w 10000"/>
              <a:gd name="connsiteY5" fmla="*/ 11569 h 11569"/>
              <a:gd name="connsiteX6" fmla="*/ 2745 w 10000"/>
              <a:gd name="connsiteY6" fmla="*/ 7332 h 11569"/>
              <a:gd name="connsiteX0" fmla="*/ 2745 w 10004"/>
              <a:gd name="connsiteY0" fmla="*/ 7332 h 11569"/>
              <a:gd name="connsiteX1" fmla="*/ 5430 w 10004"/>
              <a:gd name="connsiteY1" fmla="*/ 5955 h 11569"/>
              <a:gd name="connsiteX2" fmla="*/ 8162 w 10004"/>
              <a:gd name="connsiteY2" fmla="*/ 1668 h 11569"/>
              <a:gd name="connsiteX3" fmla="*/ 9995 w 10004"/>
              <a:gd name="connsiteY3" fmla="*/ 0 h 11569"/>
              <a:gd name="connsiteX4" fmla="*/ 9994 w 10004"/>
              <a:gd name="connsiteY4" fmla="*/ 11569 h 11569"/>
              <a:gd name="connsiteX5" fmla="*/ 0 w 10004"/>
              <a:gd name="connsiteY5" fmla="*/ 11569 h 11569"/>
              <a:gd name="connsiteX6" fmla="*/ 2745 w 10004"/>
              <a:gd name="connsiteY6" fmla="*/ 7332 h 11569"/>
              <a:gd name="connsiteX0" fmla="*/ 2745 w 10004"/>
              <a:gd name="connsiteY0" fmla="*/ 7332 h 11569"/>
              <a:gd name="connsiteX1" fmla="*/ 5430 w 10004"/>
              <a:gd name="connsiteY1" fmla="*/ 5955 h 11569"/>
              <a:gd name="connsiteX2" fmla="*/ 8162 w 10004"/>
              <a:gd name="connsiteY2" fmla="*/ 1668 h 11569"/>
              <a:gd name="connsiteX3" fmla="*/ 9995 w 10004"/>
              <a:gd name="connsiteY3" fmla="*/ 0 h 11569"/>
              <a:gd name="connsiteX4" fmla="*/ 9994 w 10004"/>
              <a:gd name="connsiteY4" fmla="*/ 11569 h 11569"/>
              <a:gd name="connsiteX5" fmla="*/ 0 w 10004"/>
              <a:gd name="connsiteY5" fmla="*/ 11569 h 11569"/>
              <a:gd name="connsiteX6" fmla="*/ 1237 w 10004"/>
              <a:gd name="connsiteY6" fmla="*/ 9478 h 11569"/>
              <a:gd name="connsiteX7" fmla="*/ 2745 w 10004"/>
              <a:gd name="connsiteY7" fmla="*/ 7332 h 11569"/>
              <a:gd name="connsiteX0" fmla="*/ 2745 w 10004"/>
              <a:gd name="connsiteY0" fmla="*/ 7332 h 11569"/>
              <a:gd name="connsiteX1" fmla="*/ 5430 w 10004"/>
              <a:gd name="connsiteY1" fmla="*/ 5955 h 11569"/>
              <a:gd name="connsiteX2" fmla="*/ 8162 w 10004"/>
              <a:gd name="connsiteY2" fmla="*/ 1668 h 11569"/>
              <a:gd name="connsiteX3" fmla="*/ 9995 w 10004"/>
              <a:gd name="connsiteY3" fmla="*/ 0 h 11569"/>
              <a:gd name="connsiteX4" fmla="*/ 9994 w 10004"/>
              <a:gd name="connsiteY4" fmla="*/ 11569 h 11569"/>
              <a:gd name="connsiteX5" fmla="*/ 0 w 10004"/>
              <a:gd name="connsiteY5" fmla="*/ 11569 h 11569"/>
              <a:gd name="connsiteX6" fmla="*/ 22 w 10004"/>
              <a:gd name="connsiteY6" fmla="*/ 9362 h 11569"/>
              <a:gd name="connsiteX7" fmla="*/ 2745 w 10004"/>
              <a:gd name="connsiteY7" fmla="*/ 7332 h 11569"/>
              <a:gd name="connsiteX0" fmla="*/ 2745 w 10004"/>
              <a:gd name="connsiteY0" fmla="*/ 7332 h 11569"/>
              <a:gd name="connsiteX1" fmla="*/ 5430 w 10004"/>
              <a:gd name="connsiteY1" fmla="*/ 5955 h 11569"/>
              <a:gd name="connsiteX2" fmla="*/ 8162 w 10004"/>
              <a:gd name="connsiteY2" fmla="*/ 1668 h 11569"/>
              <a:gd name="connsiteX3" fmla="*/ 9995 w 10004"/>
              <a:gd name="connsiteY3" fmla="*/ 0 h 11569"/>
              <a:gd name="connsiteX4" fmla="*/ 9994 w 10004"/>
              <a:gd name="connsiteY4" fmla="*/ 11569 h 11569"/>
              <a:gd name="connsiteX5" fmla="*/ 0 w 10004"/>
              <a:gd name="connsiteY5" fmla="*/ 11569 h 11569"/>
              <a:gd name="connsiteX6" fmla="*/ 56 w 10004"/>
              <a:gd name="connsiteY6" fmla="*/ 7913 h 11569"/>
              <a:gd name="connsiteX7" fmla="*/ 2745 w 10004"/>
              <a:gd name="connsiteY7" fmla="*/ 7332 h 11569"/>
              <a:gd name="connsiteX0" fmla="*/ 2745 w 10004"/>
              <a:gd name="connsiteY0" fmla="*/ 7332 h 11569"/>
              <a:gd name="connsiteX1" fmla="*/ 5430 w 10004"/>
              <a:gd name="connsiteY1" fmla="*/ 5955 h 11569"/>
              <a:gd name="connsiteX2" fmla="*/ 8162 w 10004"/>
              <a:gd name="connsiteY2" fmla="*/ 1668 h 11569"/>
              <a:gd name="connsiteX3" fmla="*/ 9995 w 10004"/>
              <a:gd name="connsiteY3" fmla="*/ 0 h 11569"/>
              <a:gd name="connsiteX4" fmla="*/ 9994 w 10004"/>
              <a:gd name="connsiteY4" fmla="*/ 11569 h 11569"/>
              <a:gd name="connsiteX5" fmla="*/ 0 w 10004"/>
              <a:gd name="connsiteY5" fmla="*/ 11569 h 11569"/>
              <a:gd name="connsiteX6" fmla="*/ 5 w 10004"/>
              <a:gd name="connsiteY6" fmla="*/ 7895 h 11569"/>
              <a:gd name="connsiteX7" fmla="*/ 2745 w 10004"/>
              <a:gd name="connsiteY7" fmla="*/ 7332 h 1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4" h="11569">
                <a:moveTo>
                  <a:pt x="2745" y="7332"/>
                </a:moveTo>
                <a:lnTo>
                  <a:pt x="5430" y="5955"/>
                </a:lnTo>
                <a:lnTo>
                  <a:pt x="8162" y="1668"/>
                </a:lnTo>
                <a:lnTo>
                  <a:pt x="9995" y="0"/>
                </a:lnTo>
                <a:cubicBezTo>
                  <a:pt x="10000" y="11597"/>
                  <a:pt x="10015" y="8236"/>
                  <a:pt x="9994" y="11569"/>
                </a:cubicBezTo>
                <a:lnTo>
                  <a:pt x="0" y="11569"/>
                </a:lnTo>
                <a:cubicBezTo>
                  <a:pt x="7" y="10833"/>
                  <a:pt x="-2" y="8631"/>
                  <a:pt x="5" y="7895"/>
                </a:cubicBezTo>
                <a:lnTo>
                  <a:pt x="2745" y="7332"/>
                </a:lnTo>
                <a:close/>
              </a:path>
            </a:pathLst>
          </a:custGeom>
          <a:solidFill>
            <a:srgbClr val="E1E0E0">
              <a:alpha val="60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Flowchart: Manual Input 256">
            <a:extLst>
              <a:ext uri="{FF2B5EF4-FFF2-40B4-BE49-F238E27FC236}">
                <a16:creationId xmlns:a16="http://schemas.microsoft.com/office/drawing/2014/main" id="{E7D88C2C-23E4-1488-5D08-0C4F83D55800}"/>
              </a:ext>
            </a:extLst>
          </p:cNvPr>
          <p:cNvSpPr/>
          <p:nvPr/>
        </p:nvSpPr>
        <p:spPr>
          <a:xfrm>
            <a:off x="9082139" y="1279234"/>
            <a:ext cx="2457947" cy="10152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1268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19 w 10019"/>
              <a:gd name="connsiteY3" fmla="*/ 10000 h 10000"/>
              <a:gd name="connsiteX4" fmla="*/ 0 w 10019"/>
              <a:gd name="connsiteY4" fmla="*/ 126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0000">
                <a:moveTo>
                  <a:pt x="0" y="1268"/>
                </a:moveTo>
                <a:lnTo>
                  <a:pt x="10019" y="0"/>
                </a:lnTo>
                <a:lnTo>
                  <a:pt x="10019" y="10000"/>
                </a:lnTo>
                <a:lnTo>
                  <a:pt x="19" y="10000"/>
                </a:lnTo>
                <a:cubicBezTo>
                  <a:pt x="13" y="7089"/>
                  <a:pt x="6" y="4179"/>
                  <a:pt x="0" y="126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D6E39B20-E032-E862-BE3A-A963DCEA7920}"/>
              </a:ext>
            </a:extLst>
          </p:cNvPr>
          <p:cNvCxnSpPr/>
          <p:nvPr/>
        </p:nvCxnSpPr>
        <p:spPr>
          <a:xfrm>
            <a:off x="5716391" y="4943281"/>
            <a:ext cx="58356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8DA97FE9-0E42-84D5-0DD4-D67AB769B226}"/>
              </a:ext>
            </a:extLst>
          </p:cNvPr>
          <p:cNvCxnSpPr>
            <a:cxnSpLocks/>
          </p:cNvCxnSpPr>
          <p:nvPr/>
        </p:nvCxnSpPr>
        <p:spPr>
          <a:xfrm>
            <a:off x="3558722" y="2289015"/>
            <a:ext cx="798137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8" name="Flowchart: Manual Input 262">
            <a:extLst>
              <a:ext uri="{FF2B5EF4-FFF2-40B4-BE49-F238E27FC236}">
                <a16:creationId xmlns:a16="http://schemas.microsoft.com/office/drawing/2014/main" id="{9A438F2A-4D9D-5DC8-E172-ED9103660DD4}"/>
              </a:ext>
            </a:extLst>
          </p:cNvPr>
          <p:cNvSpPr/>
          <p:nvPr/>
        </p:nvSpPr>
        <p:spPr>
          <a:xfrm>
            <a:off x="5704445" y="5362344"/>
            <a:ext cx="4266263" cy="86900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1 w 10000"/>
              <a:gd name="connsiteY0" fmla="*/ 990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1 w 10000"/>
              <a:gd name="connsiteY4" fmla="*/ 9901 h 10000"/>
              <a:gd name="connsiteX0" fmla="*/ 2746 w 10000"/>
              <a:gd name="connsiteY0" fmla="*/ 731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746 w 10000"/>
              <a:gd name="connsiteY4" fmla="*/ 7311 h 10000"/>
              <a:gd name="connsiteX0" fmla="*/ 2746 w 10000"/>
              <a:gd name="connsiteY0" fmla="*/ 7311 h 10000"/>
              <a:gd name="connsiteX1" fmla="*/ 5485 w 10000"/>
              <a:gd name="connsiteY1" fmla="*/ 4511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746 w 10000"/>
              <a:gd name="connsiteY5" fmla="*/ 7311 h 10000"/>
              <a:gd name="connsiteX0" fmla="*/ 2746 w 10000"/>
              <a:gd name="connsiteY0" fmla="*/ 7311 h 10000"/>
              <a:gd name="connsiteX1" fmla="*/ 5485 w 10000"/>
              <a:gd name="connsiteY1" fmla="*/ 4511 h 10000"/>
              <a:gd name="connsiteX2" fmla="*/ 8243 w 10000"/>
              <a:gd name="connsiteY2" fmla="*/ 1723 h 10000"/>
              <a:gd name="connsiteX3" fmla="*/ 10000 w 10000"/>
              <a:gd name="connsiteY3" fmla="*/ 0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6" fmla="*/ 2746 w 10000"/>
              <a:gd name="connsiteY6" fmla="*/ 7311 h 10000"/>
              <a:gd name="connsiteX0" fmla="*/ 2746 w 10000"/>
              <a:gd name="connsiteY0" fmla="*/ 7311 h 10000"/>
              <a:gd name="connsiteX1" fmla="*/ 5434 w 10000"/>
              <a:gd name="connsiteY1" fmla="*/ 6437 h 10000"/>
              <a:gd name="connsiteX2" fmla="*/ 8243 w 10000"/>
              <a:gd name="connsiteY2" fmla="*/ 1723 h 10000"/>
              <a:gd name="connsiteX3" fmla="*/ 10000 w 10000"/>
              <a:gd name="connsiteY3" fmla="*/ 0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6" fmla="*/ 2746 w 10000"/>
              <a:gd name="connsiteY6" fmla="*/ 7311 h 10000"/>
              <a:gd name="connsiteX0" fmla="*/ 2746 w 10064"/>
              <a:gd name="connsiteY0" fmla="*/ 5588 h 8277"/>
              <a:gd name="connsiteX1" fmla="*/ 5434 w 10064"/>
              <a:gd name="connsiteY1" fmla="*/ 4714 h 8277"/>
              <a:gd name="connsiteX2" fmla="*/ 8243 w 10064"/>
              <a:gd name="connsiteY2" fmla="*/ 0 h 8277"/>
              <a:gd name="connsiteX3" fmla="*/ 10064 w 10064"/>
              <a:gd name="connsiteY3" fmla="*/ 1929 h 8277"/>
              <a:gd name="connsiteX4" fmla="*/ 10000 w 10064"/>
              <a:gd name="connsiteY4" fmla="*/ 8277 h 8277"/>
              <a:gd name="connsiteX5" fmla="*/ 0 w 10064"/>
              <a:gd name="connsiteY5" fmla="*/ 8277 h 8277"/>
              <a:gd name="connsiteX6" fmla="*/ 2746 w 10064"/>
              <a:gd name="connsiteY6" fmla="*/ 5588 h 8277"/>
              <a:gd name="connsiteX0" fmla="*/ 2729 w 10000"/>
              <a:gd name="connsiteY0" fmla="*/ 4420 h 7669"/>
              <a:gd name="connsiteX1" fmla="*/ 5399 w 10000"/>
              <a:gd name="connsiteY1" fmla="*/ 3364 h 7669"/>
              <a:gd name="connsiteX2" fmla="*/ 8115 w 10000"/>
              <a:gd name="connsiteY2" fmla="*/ 76 h 7669"/>
              <a:gd name="connsiteX3" fmla="*/ 10000 w 10000"/>
              <a:gd name="connsiteY3" fmla="*/ 0 h 7669"/>
              <a:gd name="connsiteX4" fmla="*/ 9936 w 10000"/>
              <a:gd name="connsiteY4" fmla="*/ 7669 h 7669"/>
              <a:gd name="connsiteX5" fmla="*/ 0 w 10000"/>
              <a:gd name="connsiteY5" fmla="*/ 7669 h 7669"/>
              <a:gd name="connsiteX6" fmla="*/ 2729 w 10000"/>
              <a:gd name="connsiteY6" fmla="*/ 4420 h 7669"/>
              <a:gd name="connsiteX0" fmla="*/ 2729 w 9942"/>
              <a:gd name="connsiteY0" fmla="*/ 5763 h 10000"/>
              <a:gd name="connsiteX1" fmla="*/ 5399 w 9942"/>
              <a:gd name="connsiteY1" fmla="*/ 4386 h 10000"/>
              <a:gd name="connsiteX2" fmla="*/ 8115 w 9942"/>
              <a:gd name="connsiteY2" fmla="*/ 99 h 10000"/>
              <a:gd name="connsiteX3" fmla="*/ 9937 w 9942"/>
              <a:gd name="connsiteY3" fmla="*/ 0 h 10000"/>
              <a:gd name="connsiteX4" fmla="*/ 9936 w 9942"/>
              <a:gd name="connsiteY4" fmla="*/ 10000 h 10000"/>
              <a:gd name="connsiteX5" fmla="*/ 0 w 9942"/>
              <a:gd name="connsiteY5" fmla="*/ 10000 h 10000"/>
              <a:gd name="connsiteX6" fmla="*/ 2729 w 9942"/>
              <a:gd name="connsiteY6" fmla="*/ 5763 h 10000"/>
              <a:gd name="connsiteX0" fmla="*/ 2745 w 10000"/>
              <a:gd name="connsiteY0" fmla="*/ 7332 h 11569"/>
              <a:gd name="connsiteX1" fmla="*/ 5430 w 10000"/>
              <a:gd name="connsiteY1" fmla="*/ 5955 h 11569"/>
              <a:gd name="connsiteX2" fmla="*/ 8162 w 10000"/>
              <a:gd name="connsiteY2" fmla="*/ 1668 h 11569"/>
              <a:gd name="connsiteX3" fmla="*/ 9995 w 10000"/>
              <a:gd name="connsiteY3" fmla="*/ 0 h 11569"/>
              <a:gd name="connsiteX4" fmla="*/ 9994 w 10000"/>
              <a:gd name="connsiteY4" fmla="*/ 11569 h 11569"/>
              <a:gd name="connsiteX5" fmla="*/ 0 w 10000"/>
              <a:gd name="connsiteY5" fmla="*/ 11569 h 11569"/>
              <a:gd name="connsiteX6" fmla="*/ 2745 w 10000"/>
              <a:gd name="connsiteY6" fmla="*/ 7332 h 11569"/>
              <a:gd name="connsiteX0" fmla="*/ 2745 w 10004"/>
              <a:gd name="connsiteY0" fmla="*/ 7332 h 11569"/>
              <a:gd name="connsiteX1" fmla="*/ 5430 w 10004"/>
              <a:gd name="connsiteY1" fmla="*/ 5955 h 11569"/>
              <a:gd name="connsiteX2" fmla="*/ 8162 w 10004"/>
              <a:gd name="connsiteY2" fmla="*/ 1668 h 11569"/>
              <a:gd name="connsiteX3" fmla="*/ 9995 w 10004"/>
              <a:gd name="connsiteY3" fmla="*/ 0 h 11569"/>
              <a:gd name="connsiteX4" fmla="*/ 9994 w 10004"/>
              <a:gd name="connsiteY4" fmla="*/ 11569 h 11569"/>
              <a:gd name="connsiteX5" fmla="*/ 0 w 10004"/>
              <a:gd name="connsiteY5" fmla="*/ 11569 h 11569"/>
              <a:gd name="connsiteX6" fmla="*/ 2745 w 10004"/>
              <a:gd name="connsiteY6" fmla="*/ 7332 h 1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4" h="11569">
                <a:moveTo>
                  <a:pt x="2745" y="7332"/>
                </a:moveTo>
                <a:lnTo>
                  <a:pt x="5430" y="5955"/>
                </a:lnTo>
                <a:lnTo>
                  <a:pt x="8162" y="1668"/>
                </a:lnTo>
                <a:lnTo>
                  <a:pt x="9995" y="0"/>
                </a:lnTo>
                <a:cubicBezTo>
                  <a:pt x="10000" y="11597"/>
                  <a:pt x="10015" y="8236"/>
                  <a:pt x="9994" y="11569"/>
                </a:cubicBezTo>
                <a:lnTo>
                  <a:pt x="0" y="11569"/>
                </a:lnTo>
                <a:lnTo>
                  <a:pt x="2745" y="7332"/>
                </a:lnTo>
                <a:close/>
              </a:path>
            </a:pathLst>
          </a:custGeom>
          <a:solidFill>
            <a:srgbClr val="E1E0E0">
              <a:alpha val="60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Flowchart: Manual Input 256">
            <a:extLst>
              <a:ext uri="{FF2B5EF4-FFF2-40B4-BE49-F238E27FC236}">
                <a16:creationId xmlns:a16="http://schemas.microsoft.com/office/drawing/2014/main" id="{BFD890FD-028F-4659-D056-836A50896CE7}"/>
              </a:ext>
            </a:extLst>
          </p:cNvPr>
          <p:cNvSpPr/>
          <p:nvPr/>
        </p:nvSpPr>
        <p:spPr>
          <a:xfrm>
            <a:off x="9985776" y="3886204"/>
            <a:ext cx="1542375" cy="104423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1268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19 w 10019"/>
              <a:gd name="connsiteY3" fmla="*/ 10000 h 10000"/>
              <a:gd name="connsiteX4" fmla="*/ 0 w 10019"/>
              <a:gd name="connsiteY4" fmla="*/ 1268 h 10000"/>
              <a:gd name="connsiteX0" fmla="*/ 0 w 10065"/>
              <a:gd name="connsiteY0" fmla="*/ 3333 h 10000"/>
              <a:gd name="connsiteX1" fmla="*/ 10065 w 10065"/>
              <a:gd name="connsiteY1" fmla="*/ 0 h 10000"/>
              <a:gd name="connsiteX2" fmla="*/ 10065 w 10065"/>
              <a:gd name="connsiteY2" fmla="*/ 10000 h 10000"/>
              <a:gd name="connsiteX3" fmla="*/ 65 w 10065"/>
              <a:gd name="connsiteY3" fmla="*/ 10000 h 10000"/>
              <a:gd name="connsiteX4" fmla="*/ 0 w 10065"/>
              <a:gd name="connsiteY4" fmla="*/ 3333 h 10000"/>
              <a:gd name="connsiteX0" fmla="*/ 0 w 10065"/>
              <a:gd name="connsiteY0" fmla="*/ 1926 h 10000"/>
              <a:gd name="connsiteX1" fmla="*/ 10065 w 10065"/>
              <a:gd name="connsiteY1" fmla="*/ 0 h 10000"/>
              <a:gd name="connsiteX2" fmla="*/ 10065 w 10065"/>
              <a:gd name="connsiteY2" fmla="*/ 10000 h 10000"/>
              <a:gd name="connsiteX3" fmla="*/ 65 w 10065"/>
              <a:gd name="connsiteY3" fmla="*/ 10000 h 10000"/>
              <a:gd name="connsiteX4" fmla="*/ 0 w 10065"/>
              <a:gd name="connsiteY4" fmla="*/ 192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5" h="10000">
                <a:moveTo>
                  <a:pt x="0" y="1926"/>
                </a:moveTo>
                <a:lnTo>
                  <a:pt x="10065" y="0"/>
                </a:lnTo>
                <a:lnTo>
                  <a:pt x="10065" y="10000"/>
                </a:lnTo>
                <a:lnTo>
                  <a:pt x="65" y="10000"/>
                </a:lnTo>
                <a:cubicBezTo>
                  <a:pt x="59" y="7089"/>
                  <a:pt x="6" y="4837"/>
                  <a:pt x="0" y="192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C888064C-48B7-CF9C-DCE8-2FD9E2FEE7D4}"/>
              </a:ext>
            </a:extLst>
          </p:cNvPr>
          <p:cNvGrpSpPr/>
          <p:nvPr/>
        </p:nvGrpSpPr>
        <p:grpSpPr>
          <a:xfrm>
            <a:off x="9217046" y="621148"/>
            <a:ext cx="1168400" cy="427203"/>
            <a:chOff x="8476338" y="381776"/>
            <a:chExt cx="1168400" cy="64994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6165CA7-253F-31D8-D2F4-61D9B5467491}"/>
                </a:ext>
              </a:extLst>
            </p:cNvPr>
            <p:cNvSpPr/>
            <p:nvPr/>
          </p:nvSpPr>
          <p:spPr>
            <a:xfrm>
              <a:off x="8476338" y="381776"/>
              <a:ext cx="1168400" cy="649949"/>
            </a:xfrm>
            <a:prstGeom prst="roundRect">
              <a:avLst/>
            </a:prstGeom>
            <a:solidFill>
              <a:schemeClr val="accent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310FC64-522D-FC5C-939C-772C45886258}"/>
                </a:ext>
              </a:extLst>
            </p:cNvPr>
            <p:cNvSpPr txBox="1"/>
            <p:nvPr/>
          </p:nvSpPr>
          <p:spPr>
            <a:xfrm>
              <a:off x="8712197" y="445839"/>
              <a:ext cx="718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2024</a:t>
              </a:r>
            </a:p>
          </p:txBody>
        </p:sp>
      </p:grpSp>
      <p:sp>
        <p:nvSpPr>
          <p:cNvPr id="272" name="Flowchart: Manual Input 256">
            <a:extLst>
              <a:ext uri="{FF2B5EF4-FFF2-40B4-BE49-F238E27FC236}">
                <a16:creationId xmlns:a16="http://schemas.microsoft.com/office/drawing/2014/main" id="{7136A95F-3EB3-8916-B09A-32BBCF52C48C}"/>
              </a:ext>
            </a:extLst>
          </p:cNvPr>
          <p:cNvSpPr/>
          <p:nvPr/>
        </p:nvSpPr>
        <p:spPr>
          <a:xfrm>
            <a:off x="9991294" y="5191122"/>
            <a:ext cx="1536858" cy="104423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1268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19 w 10019"/>
              <a:gd name="connsiteY3" fmla="*/ 10000 h 10000"/>
              <a:gd name="connsiteX4" fmla="*/ 0 w 10019"/>
              <a:gd name="connsiteY4" fmla="*/ 1268 h 10000"/>
              <a:gd name="connsiteX0" fmla="*/ 0 w 10065"/>
              <a:gd name="connsiteY0" fmla="*/ 3333 h 10000"/>
              <a:gd name="connsiteX1" fmla="*/ 10065 w 10065"/>
              <a:gd name="connsiteY1" fmla="*/ 0 h 10000"/>
              <a:gd name="connsiteX2" fmla="*/ 10065 w 10065"/>
              <a:gd name="connsiteY2" fmla="*/ 10000 h 10000"/>
              <a:gd name="connsiteX3" fmla="*/ 65 w 10065"/>
              <a:gd name="connsiteY3" fmla="*/ 10000 h 10000"/>
              <a:gd name="connsiteX4" fmla="*/ 0 w 10065"/>
              <a:gd name="connsiteY4" fmla="*/ 3333 h 10000"/>
              <a:gd name="connsiteX0" fmla="*/ 0 w 10065"/>
              <a:gd name="connsiteY0" fmla="*/ 1926 h 10000"/>
              <a:gd name="connsiteX1" fmla="*/ 10065 w 10065"/>
              <a:gd name="connsiteY1" fmla="*/ 0 h 10000"/>
              <a:gd name="connsiteX2" fmla="*/ 10065 w 10065"/>
              <a:gd name="connsiteY2" fmla="*/ 10000 h 10000"/>
              <a:gd name="connsiteX3" fmla="*/ 65 w 10065"/>
              <a:gd name="connsiteY3" fmla="*/ 10000 h 10000"/>
              <a:gd name="connsiteX4" fmla="*/ 0 w 10065"/>
              <a:gd name="connsiteY4" fmla="*/ 1926 h 10000"/>
              <a:gd name="connsiteX0" fmla="*/ 0 w 10029"/>
              <a:gd name="connsiteY0" fmla="*/ 1587 h 10000"/>
              <a:gd name="connsiteX1" fmla="*/ 10029 w 10029"/>
              <a:gd name="connsiteY1" fmla="*/ 0 h 10000"/>
              <a:gd name="connsiteX2" fmla="*/ 10029 w 10029"/>
              <a:gd name="connsiteY2" fmla="*/ 10000 h 10000"/>
              <a:gd name="connsiteX3" fmla="*/ 29 w 10029"/>
              <a:gd name="connsiteY3" fmla="*/ 10000 h 10000"/>
              <a:gd name="connsiteX4" fmla="*/ 0 w 10029"/>
              <a:gd name="connsiteY4" fmla="*/ 158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9" h="10000">
                <a:moveTo>
                  <a:pt x="0" y="1587"/>
                </a:moveTo>
                <a:lnTo>
                  <a:pt x="10029" y="0"/>
                </a:lnTo>
                <a:lnTo>
                  <a:pt x="10029" y="10000"/>
                </a:lnTo>
                <a:lnTo>
                  <a:pt x="29" y="10000"/>
                </a:lnTo>
                <a:cubicBezTo>
                  <a:pt x="23" y="7089"/>
                  <a:pt x="6" y="4498"/>
                  <a:pt x="0" y="158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ABAC2E9B-A934-9E07-2749-B74176EF8BA3}"/>
              </a:ext>
            </a:extLst>
          </p:cNvPr>
          <p:cNvCxnSpPr>
            <a:cxnSpLocks/>
          </p:cNvCxnSpPr>
          <p:nvPr/>
        </p:nvCxnSpPr>
        <p:spPr>
          <a:xfrm>
            <a:off x="3558722" y="3625522"/>
            <a:ext cx="798137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A3148633-DFA2-8C36-935C-D9E3A8FDF7D1}"/>
              </a:ext>
            </a:extLst>
          </p:cNvPr>
          <p:cNvCxnSpPr>
            <a:cxnSpLocks/>
          </p:cNvCxnSpPr>
          <p:nvPr/>
        </p:nvCxnSpPr>
        <p:spPr>
          <a:xfrm>
            <a:off x="3558722" y="4954691"/>
            <a:ext cx="798137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ED71C110-673C-D562-DB5C-B8DD0E2C86B9}"/>
              </a:ext>
            </a:extLst>
          </p:cNvPr>
          <p:cNvCxnSpPr>
            <a:cxnSpLocks/>
          </p:cNvCxnSpPr>
          <p:nvPr/>
        </p:nvCxnSpPr>
        <p:spPr>
          <a:xfrm>
            <a:off x="3558722" y="6231348"/>
            <a:ext cx="798137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2" name="TextBox 281">
            <a:extLst>
              <a:ext uri="{FF2B5EF4-FFF2-40B4-BE49-F238E27FC236}">
                <a16:creationId xmlns:a16="http://schemas.microsoft.com/office/drawing/2014/main" id="{7604A33C-EDDF-EED8-AE76-50CD487670D0}"/>
              </a:ext>
            </a:extLst>
          </p:cNvPr>
          <p:cNvSpPr txBox="1"/>
          <p:nvPr/>
        </p:nvSpPr>
        <p:spPr>
          <a:xfrm>
            <a:off x="5947843" y="4042794"/>
            <a:ext cx="67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13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DEC68D11-0D3F-6CC6-531B-E806963F98AB}"/>
              </a:ext>
            </a:extLst>
          </p:cNvPr>
          <p:cNvSpPr txBox="1"/>
          <p:nvPr/>
        </p:nvSpPr>
        <p:spPr>
          <a:xfrm>
            <a:off x="7130808" y="4042794"/>
            <a:ext cx="67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15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3BBE72B7-2D25-9E9E-7B27-91CC63C1355A}"/>
              </a:ext>
            </a:extLst>
          </p:cNvPr>
          <p:cNvSpPr txBox="1"/>
          <p:nvPr/>
        </p:nvSpPr>
        <p:spPr>
          <a:xfrm>
            <a:off x="8214552" y="4042794"/>
            <a:ext cx="67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15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BFF7D813-7A01-36AF-10E3-93D279EDCF80}"/>
              </a:ext>
            </a:extLst>
          </p:cNvPr>
          <p:cNvSpPr txBox="1"/>
          <p:nvPr/>
        </p:nvSpPr>
        <p:spPr>
          <a:xfrm>
            <a:off x="9226140" y="4042794"/>
            <a:ext cx="67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28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CF9DAEC3-A938-F4AC-6E6A-E5EF9D275AC0}"/>
              </a:ext>
            </a:extLst>
          </p:cNvPr>
          <p:cNvSpPr txBox="1"/>
          <p:nvPr/>
        </p:nvSpPr>
        <p:spPr>
          <a:xfrm>
            <a:off x="5751982" y="1408470"/>
            <a:ext cx="109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780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8F817E91-8EBC-06D4-F76E-7D3B7BB70654}"/>
              </a:ext>
            </a:extLst>
          </p:cNvPr>
          <p:cNvSpPr txBox="1"/>
          <p:nvPr/>
        </p:nvSpPr>
        <p:spPr>
          <a:xfrm>
            <a:off x="7137613" y="1408470"/>
            <a:ext cx="150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1,260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1933C36B-DC53-495C-E563-2ECC4A71F722}"/>
              </a:ext>
            </a:extLst>
          </p:cNvPr>
          <p:cNvSpPr txBox="1"/>
          <p:nvPr/>
        </p:nvSpPr>
        <p:spPr>
          <a:xfrm>
            <a:off x="8834747" y="1371105"/>
            <a:ext cx="1301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1,600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955DDBFA-03AC-00D2-2511-DF731C8802E1}"/>
              </a:ext>
            </a:extLst>
          </p:cNvPr>
          <p:cNvSpPr txBox="1"/>
          <p:nvPr/>
        </p:nvSpPr>
        <p:spPr>
          <a:xfrm>
            <a:off x="5751982" y="2713488"/>
            <a:ext cx="109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65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8CC14325-6E22-1705-89F3-4632A3A248E4}"/>
              </a:ext>
            </a:extLst>
          </p:cNvPr>
          <p:cNvSpPr txBox="1"/>
          <p:nvPr/>
        </p:nvSpPr>
        <p:spPr>
          <a:xfrm>
            <a:off x="6884958" y="2713488"/>
            <a:ext cx="109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92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427CA2AA-E4E8-9DFB-319A-AEC1B4DB9A2E}"/>
              </a:ext>
            </a:extLst>
          </p:cNvPr>
          <p:cNvSpPr txBox="1"/>
          <p:nvPr/>
        </p:nvSpPr>
        <p:spPr>
          <a:xfrm>
            <a:off x="8080343" y="2713488"/>
            <a:ext cx="109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120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27673C5A-6B94-DBFB-FF37-C207E9E737CC}"/>
              </a:ext>
            </a:extLst>
          </p:cNvPr>
          <p:cNvSpPr txBox="1"/>
          <p:nvPr/>
        </p:nvSpPr>
        <p:spPr>
          <a:xfrm>
            <a:off x="9213559" y="2713488"/>
            <a:ext cx="109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160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50A515A1-BAD7-ADAD-D15E-C1E3F92DF129}"/>
              </a:ext>
            </a:extLst>
          </p:cNvPr>
          <p:cNvSpPr txBox="1"/>
          <p:nvPr/>
        </p:nvSpPr>
        <p:spPr>
          <a:xfrm>
            <a:off x="10394797" y="2713487"/>
            <a:ext cx="109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</a:rPr>
              <a:t>220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E2B164B2-5005-BF7E-D8D8-5A419E66737B}"/>
              </a:ext>
            </a:extLst>
          </p:cNvPr>
          <p:cNvSpPr txBox="1"/>
          <p:nvPr/>
        </p:nvSpPr>
        <p:spPr>
          <a:xfrm>
            <a:off x="10199668" y="1371105"/>
            <a:ext cx="1301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1,800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DAB2F42D-9074-96D2-147F-74E77342DA5D}"/>
              </a:ext>
            </a:extLst>
          </p:cNvPr>
          <p:cNvSpPr txBox="1"/>
          <p:nvPr/>
        </p:nvSpPr>
        <p:spPr>
          <a:xfrm>
            <a:off x="10608400" y="4042794"/>
            <a:ext cx="67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</a:rPr>
              <a:t>32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79D9F8A3-F1CA-C6AD-27C3-44B90AF33B9D}"/>
              </a:ext>
            </a:extLst>
          </p:cNvPr>
          <p:cNvSpPr txBox="1"/>
          <p:nvPr/>
        </p:nvSpPr>
        <p:spPr>
          <a:xfrm>
            <a:off x="5751982" y="5383929"/>
            <a:ext cx="109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54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73FC3D5E-BE78-2279-599D-5FA7E5AAA650}"/>
              </a:ext>
            </a:extLst>
          </p:cNvPr>
          <p:cNvSpPr txBox="1"/>
          <p:nvPr/>
        </p:nvSpPr>
        <p:spPr>
          <a:xfrm>
            <a:off x="6884958" y="5383929"/>
            <a:ext cx="109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70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10AD68F3-694A-270A-5A9A-04DF62CB434D}"/>
              </a:ext>
            </a:extLst>
          </p:cNvPr>
          <p:cNvSpPr txBox="1"/>
          <p:nvPr/>
        </p:nvSpPr>
        <p:spPr>
          <a:xfrm>
            <a:off x="8080343" y="5383929"/>
            <a:ext cx="109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220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9A6944D5-8E7B-0873-EB61-00C7CD0C8B0A}"/>
              </a:ext>
            </a:extLst>
          </p:cNvPr>
          <p:cNvSpPr txBox="1"/>
          <p:nvPr/>
        </p:nvSpPr>
        <p:spPr>
          <a:xfrm>
            <a:off x="9213559" y="5383929"/>
            <a:ext cx="109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280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E6B73A81-9F5E-4128-C439-BB4DECCF0273}"/>
              </a:ext>
            </a:extLst>
          </p:cNvPr>
          <p:cNvSpPr txBox="1"/>
          <p:nvPr/>
        </p:nvSpPr>
        <p:spPr>
          <a:xfrm>
            <a:off x="10394797" y="5383928"/>
            <a:ext cx="109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</a:rPr>
              <a:t>350</a:t>
            </a:r>
          </a:p>
        </p:txBody>
      </p: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6E18D1FC-AEAB-03E4-2E94-04336DDF1052}"/>
              </a:ext>
            </a:extLst>
          </p:cNvPr>
          <p:cNvGrpSpPr/>
          <p:nvPr/>
        </p:nvGrpSpPr>
        <p:grpSpPr>
          <a:xfrm>
            <a:off x="1657858" y="122769"/>
            <a:ext cx="5679113" cy="853886"/>
            <a:chOff x="1657858" y="122769"/>
            <a:chExt cx="5679113" cy="853886"/>
          </a:xfrm>
        </p:grpSpPr>
        <p:sp>
          <p:nvSpPr>
            <p:cNvPr id="317" name="Rectangle: Rounded Corners 316">
              <a:extLst>
                <a:ext uri="{FF2B5EF4-FFF2-40B4-BE49-F238E27FC236}">
                  <a16:creationId xmlns:a16="http://schemas.microsoft.com/office/drawing/2014/main" id="{44415C4E-4461-3A2C-2F58-270E1FB487CC}"/>
                </a:ext>
              </a:extLst>
            </p:cNvPr>
            <p:cNvSpPr/>
            <p:nvPr/>
          </p:nvSpPr>
          <p:spPr>
            <a:xfrm>
              <a:off x="1973297" y="145658"/>
              <a:ext cx="920183" cy="83099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AB4E4FC5-8ACD-B024-D171-E907D27EF21D}"/>
                </a:ext>
              </a:extLst>
            </p:cNvPr>
            <p:cNvSpPr txBox="1"/>
            <p:nvPr/>
          </p:nvSpPr>
          <p:spPr>
            <a:xfrm>
              <a:off x="2066441" y="194749"/>
              <a:ext cx="5270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lo-LA" sz="1600" b="1">
                  <a:solidFill>
                    <a:schemeClr val="accent1">
                      <a:lumMod val="75000"/>
                    </a:schemeClr>
                  </a:solidFill>
                  <a:ea typeface="MS Mincho" panose="02020609040205080304" pitchFamily="49" charset="-128"/>
                  <a:cs typeface="Phetsarath OT" panose="02000500000000020004" pitchFamily="2" charset="0"/>
                </a:rPr>
                <a:t>ປະເມີນຜົນສໍາເລັດ ການຈັດຕັ້ງປະຕິບັດແຜນພັດທະນາອາຊີວະສຶກສາ</a:t>
              </a:r>
              <a:endParaRPr lang="en-US" sz="1600" b="1">
                <a:solidFill>
                  <a:schemeClr val="accent1">
                    <a:lumMod val="75000"/>
                  </a:schemeClr>
                </a:solidFill>
                <a:ea typeface="MS Mincho" panose="02020609040205080304" pitchFamily="49" charset="-128"/>
                <a:cs typeface="Phetsarath OT" panose="02000500000000020004" pitchFamily="2" charset="0"/>
              </a:endParaRPr>
            </a:p>
            <a:p>
              <a:pPr lvl="1"/>
              <a:r>
                <a:rPr lang="lo-LA" sz="1600" b="1">
                  <a:solidFill>
                    <a:schemeClr val="accent1">
                      <a:lumMod val="75000"/>
                    </a:schemeClr>
                  </a:solidFill>
                  <a:ea typeface="MS Mincho" panose="02020609040205080304" pitchFamily="49" charset="-128"/>
                  <a:cs typeface="Phetsarath OT" panose="02000500000000020004" pitchFamily="2" charset="0"/>
                </a:rPr>
                <a:t>ທ້າຍສະໄໝ</a:t>
              </a:r>
              <a:r>
                <a:rPr lang="en-US" sz="1600" b="1">
                  <a:solidFill>
                    <a:schemeClr val="accent1">
                      <a:lumMod val="75000"/>
                    </a:schemeClr>
                  </a:solidFill>
                  <a:ea typeface="MS Mincho" panose="02020609040205080304" pitchFamily="49" charset="-128"/>
                  <a:cs typeface="Phetsarath OT" panose="02000500000000020004" pitchFamily="2" charset="0"/>
                </a:rPr>
                <a:t>  (2021-2025)</a:t>
              </a:r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4C3EDC7E-FBC2-B862-93A7-D09A0A7313D9}"/>
                </a:ext>
              </a:extLst>
            </p:cNvPr>
            <p:cNvSpPr txBox="1"/>
            <p:nvPr/>
          </p:nvSpPr>
          <p:spPr>
            <a:xfrm>
              <a:off x="1657858" y="122769"/>
              <a:ext cx="1036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" panose="020B0604020104020204" pitchFamily="34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7A79178-26C2-E8C5-EE65-305432A2048B}"/>
              </a:ext>
            </a:extLst>
          </p:cNvPr>
          <p:cNvSpPr txBox="1"/>
          <p:nvPr/>
        </p:nvSpPr>
        <p:spPr>
          <a:xfrm>
            <a:off x="-23511" y="579548"/>
            <a:ext cx="1728216" cy="13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ກອງປະຊຸມຜູ້ບໍລິຫານ</a:t>
            </a:r>
            <a:endParaRPr lang="en-US" sz="12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ອາຊີວະສຶກສາທົ່ວປະເທດ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ປະຈໍາສົກຮຽນ </a:t>
            </a: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2023-2024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ຄັ້ງວັນທີ </a:t>
            </a:r>
            <a:r>
              <a:rPr lang="lo-LA" sz="11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19-20</a:t>
            </a: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 ກັນຍາ </a:t>
            </a:r>
            <a:r>
              <a:rPr lang="lo-LA" sz="11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2024 </a:t>
            </a:r>
            <a:endParaRPr lang="lo-LA" sz="1100" b="1" kern="100">
              <a:solidFill>
                <a:schemeClr val="bg1"/>
              </a:solidFill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ທີ່ວິທະຍາໄລເຕັກນິກການລົດໄຟ, ນະຄອນຫຼວງວຽງຈັນ</a:t>
            </a:r>
            <a:endParaRPr lang="en-US" sz="11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2C533-0808-9345-FA05-A3FDBFD4CE8F}"/>
              </a:ext>
            </a:extLst>
          </p:cNvPr>
          <p:cNvSpPr txBox="1"/>
          <p:nvPr/>
        </p:nvSpPr>
        <p:spPr>
          <a:xfrm>
            <a:off x="0" y="4417661"/>
            <a:ext cx="1728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ປະເມີນຜົນສໍາເລັດການຈັດຕັ້ງປະຕິບັດແຜນ ພັດທະນາອາຊີວະສຶກສາ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5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ປີ (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2021-2025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) </a:t>
            </a:r>
            <a:endParaRPr lang="en-US" sz="1400" b="1">
              <a:solidFill>
                <a:schemeClr val="accent4">
                  <a:lumMod val="20000"/>
                  <a:lumOff val="80000"/>
                </a:schemeClr>
              </a:solidFill>
              <a:effectLst/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algn="ctr"/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ແລະ ຄາດຄະເນກໍານົດແຜນ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5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 ປີ (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2026-2030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)</a:t>
            </a:r>
            <a:endParaRPr lang="lo-LA" sz="2800" b="1">
              <a:solidFill>
                <a:schemeClr val="accent4">
                  <a:lumMod val="20000"/>
                  <a:lumOff val="80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970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Blue HD Wallpaper | Background Image | 1920x1080">
            <a:extLst>
              <a:ext uri="{FF2B5EF4-FFF2-40B4-BE49-F238E27FC236}">
                <a16:creationId xmlns:a16="http://schemas.microsoft.com/office/drawing/2014/main" id="{74FEEADD-0FB6-9837-51EA-AD09A1BA5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2" r="20604"/>
          <a:stretch/>
        </p:blipFill>
        <p:spPr bwMode="auto">
          <a:xfrm>
            <a:off x="-167640" y="0"/>
            <a:ext cx="2045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" name="Rectangle 162">
            <a:extLst>
              <a:ext uri="{FF2B5EF4-FFF2-40B4-BE49-F238E27FC236}">
                <a16:creationId xmlns:a16="http://schemas.microsoft.com/office/drawing/2014/main" id="{7C5356F6-726F-100E-0283-810D5EF973FE}"/>
              </a:ext>
            </a:extLst>
          </p:cNvPr>
          <p:cNvSpPr/>
          <p:nvPr/>
        </p:nvSpPr>
        <p:spPr>
          <a:xfrm>
            <a:off x="9116759" y="1017766"/>
            <a:ext cx="114981" cy="54236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Slide Number Placeholder 1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6</a:t>
            </a:fld>
            <a:endParaRPr lang="en-US" dirty="0">
              <a:solidFill>
                <a:srgbClr val="90C226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C91F24-DD2A-42E5-0827-37CDFD1CB886}"/>
              </a:ext>
            </a:extLst>
          </p:cNvPr>
          <p:cNvCxnSpPr>
            <a:cxnSpLocks/>
          </p:cNvCxnSpPr>
          <p:nvPr/>
        </p:nvCxnSpPr>
        <p:spPr>
          <a:xfrm>
            <a:off x="7045349" y="1122276"/>
            <a:ext cx="0" cy="5234074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71F1D4-8705-281F-DFCF-A91F618D4354}"/>
              </a:ext>
            </a:extLst>
          </p:cNvPr>
          <p:cNvCxnSpPr>
            <a:cxnSpLocks/>
          </p:cNvCxnSpPr>
          <p:nvPr/>
        </p:nvCxnSpPr>
        <p:spPr>
          <a:xfrm>
            <a:off x="8213749" y="1122276"/>
            <a:ext cx="0" cy="5322067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D4C553-3CDD-98FA-21E7-5BE4D4DEF5E8}"/>
              </a:ext>
            </a:extLst>
          </p:cNvPr>
          <p:cNvCxnSpPr>
            <a:cxnSpLocks/>
          </p:cNvCxnSpPr>
          <p:nvPr/>
        </p:nvCxnSpPr>
        <p:spPr>
          <a:xfrm>
            <a:off x="9382149" y="1122276"/>
            <a:ext cx="0" cy="5212243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CC9BD55-5C29-8036-0353-EFFACC48B9ED}"/>
              </a:ext>
            </a:extLst>
          </p:cNvPr>
          <p:cNvCxnSpPr>
            <a:cxnSpLocks/>
          </p:cNvCxnSpPr>
          <p:nvPr/>
        </p:nvCxnSpPr>
        <p:spPr>
          <a:xfrm>
            <a:off x="10525149" y="1122276"/>
            <a:ext cx="0" cy="5126124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09938D-9658-C0B3-187A-9CC03AFF8D13}"/>
              </a:ext>
            </a:extLst>
          </p:cNvPr>
          <p:cNvCxnSpPr>
            <a:cxnSpLocks/>
          </p:cNvCxnSpPr>
          <p:nvPr/>
        </p:nvCxnSpPr>
        <p:spPr>
          <a:xfrm>
            <a:off x="11706249" y="1122276"/>
            <a:ext cx="0" cy="5126124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99AC97-1EEA-9B86-78D0-81A44E1CF66F}"/>
              </a:ext>
            </a:extLst>
          </p:cNvPr>
          <p:cNvCxnSpPr>
            <a:cxnSpLocks/>
          </p:cNvCxnSpPr>
          <p:nvPr/>
        </p:nvCxnSpPr>
        <p:spPr>
          <a:xfrm>
            <a:off x="5870600" y="1122276"/>
            <a:ext cx="0" cy="5322067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D6E39B20-E032-E862-BE3A-A963DCEA7920}"/>
              </a:ext>
            </a:extLst>
          </p:cNvPr>
          <p:cNvCxnSpPr/>
          <p:nvPr/>
        </p:nvCxnSpPr>
        <p:spPr>
          <a:xfrm>
            <a:off x="5882545" y="4943281"/>
            <a:ext cx="58356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8DA97FE9-0E42-84D5-0DD4-D67AB769B226}"/>
              </a:ext>
            </a:extLst>
          </p:cNvPr>
          <p:cNvCxnSpPr/>
          <p:nvPr/>
        </p:nvCxnSpPr>
        <p:spPr>
          <a:xfrm>
            <a:off x="5870600" y="2289015"/>
            <a:ext cx="58356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F6DEC2-8E1A-5C4F-9283-3DDF840A7BB9}"/>
              </a:ext>
            </a:extLst>
          </p:cNvPr>
          <p:cNvCxnSpPr/>
          <p:nvPr/>
        </p:nvCxnSpPr>
        <p:spPr>
          <a:xfrm>
            <a:off x="4892002" y="812024"/>
            <a:ext cx="0" cy="439744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4DBA6A6-631C-DE90-B00C-4A49C3628960}"/>
              </a:ext>
            </a:extLst>
          </p:cNvPr>
          <p:cNvGrpSpPr/>
          <p:nvPr/>
        </p:nvGrpSpPr>
        <p:grpSpPr>
          <a:xfrm>
            <a:off x="3035743" y="2187812"/>
            <a:ext cx="2247900" cy="1339800"/>
            <a:chOff x="6878859" y="2446456"/>
            <a:chExt cx="2247900" cy="1339800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D5C47037-B01F-DB70-D3F8-C7AD93947349}"/>
                </a:ext>
              </a:extLst>
            </p:cNvPr>
            <p:cNvSpPr/>
            <p:nvPr/>
          </p:nvSpPr>
          <p:spPr>
            <a:xfrm>
              <a:off x="6878859" y="2511341"/>
              <a:ext cx="2247900" cy="124719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 w="44450" h="95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1DE325F9-50A8-B00A-6CD6-B4DB94CFD55F}"/>
                </a:ext>
              </a:extLst>
            </p:cNvPr>
            <p:cNvSpPr txBox="1"/>
            <p:nvPr/>
          </p:nvSpPr>
          <p:spPr>
            <a:xfrm>
              <a:off x="7366114" y="2446456"/>
              <a:ext cx="1552722" cy="102155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  <a:ea typeface="Gadugi" panose="020B0502040204020203" pitchFamily="34" charset="0"/>
                </a:rPr>
                <a:t>10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EBFD508-0BC7-B2D4-EAC1-6E13C03819E3}"/>
                </a:ext>
              </a:extLst>
            </p:cNvPr>
            <p:cNvSpPr txBox="1"/>
            <p:nvPr/>
          </p:nvSpPr>
          <p:spPr>
            <a:xfrm>
              <a:off x="6951962" y="3309530"/>
              <a:ext cx="2139504" cy="47672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o-LA" sz="1100">
                  <a:solidFill>
                    <a:schemeClr val="bg1"/>
                  </a:solidFill>
                  <a:latin typeface="Phetsarath OT" panose="02000500000000020004" pitchFamily="2" charset="0"/>
                  <a:ea typeface="Phetsarath OT" panose="02000500000000020004" pitchFamily="2" charset="2"/>
                  <a:cs typeface="Phetsarath OT" panose="02000500000000020004" pitchFamily="2" charset="0"/>
                </a:rPr>
                <a:t>ນິຕິກໍາລຸ່ມກົດໝາຍໄດ້</a:t>
              </a:r>
            </a:p>
            <a:p>
              <a:pPr algn="r"/>
              <a:r>
                <a:rPr lang="lo-LA" sz="1100">
                  <a:solidFill>
                    <a:schemeClr val="bg1"/>
                  </a:solidFill>
                  <a:latin typeface="Phetsarath OT" panose="02000500000000020004" pitchFamily="2" charset="0"/>
                  <a:ea typeface="Phetsarath OT" panose="02000500000000020004" pitchFamily="2" charset="2"/>
                  <a:cs typeface="Phetsarath OT" panose="02000500000000020004" pitchFamily="2" charset="0"/>
                </a:rPr>
                <a:t>ຖືກຮັບຮອງ ແລະ ນໍາໃຊ້</a:t>
              </a:r>
              <a:endParaRPr lang="en-US" sz="1100">
                <a:solidFill>
                  <a:schemeClr val="bg1"/>
                </a:solidFill>
                <a:ea typeface="Phetsarath OT" panose="02000500000000020004" pitchFamily="2" charset="2"/>
                <a:cs typeface="Phetsarath OT" panose="02000500000000020004" pitchFamily="2" charset="2"/>
              </a:endParaRPr>
            </a:p>
          </p:txBody>
        </p:sp>
        <p:pic>
          <p:nvPicPr>
            <p:cNvPr id="187" name="Picture 8" descr="Document Icon Circle">
              <a:extLst>
                <a:ext uri="{FF2B5EF4-FFF2-40B4-BE49-F238E27FC236}">
                  <a16:creationId xmlns:a16="http://schemas.microsoft.com/office/drawing/2014/main" id="{9BDC903C-F065-80A0-E859-FF2AE61CD5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70"/>
            <a:stretch/>
          </p:blipFill>
          <p:spPr bwMode="auto">
            <a:xfrm>
              <a:off x="7063819" y="2623179"/>
              <a:ext cx="455641" cy="4572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8EDC2ED6-940F-FF9F-9B3A-2F52C6AB2174}"/>
              </a:ext>
            </a:extLst>
          </p:cNvPr>
          <p:cNvGrpSpPr/>
          <p:nvPr/>
        </p:nvGrpSpPr>
        <p:grpSpPr>
          <a:xfrm>
            <a:off x="3034016" y="882542"/>
            <a:ext cx="2247900" cy="1508766"/>
            <a:chOff x="9317516" y="1096220"/>
            <a:chExt cx="2247900" cy="1508766"/>
          </a:xfrm>
        </p:grpSpPr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79CD024F-1B16-B6C8-843F-A4F199FB8285}"/>
                </a:ext>
              </a:extLst>
            </p:cNvPr>
            <p:cNvSpPr/>
            <p:nvPr/>
          </p:nvSpPr>
          <p:spPr>
            <a:xfrm>
              <a:off x="9317516" y="1133645"/>
              <a:ext cx="2247900" cy="124719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 w="44450" h="95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67EC5FD5-3C1F-74A0-BC24-80992E0E15B3}"/>
                </a:ext>
              </a:extLst>
            </p:cNvPr>
            <p:cNvSpPr txBox="1"/>
            <p:nvPr/>
          </p:nvSpPr>
          <p:spPr>
            <a:xfrm>
              <a:off x="9823206" y="1096220"/>
              <a:ext cx="1552722" cy="102155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  <a:ea typeface="Gadugi" panose="020B0502040204020203" pitchFamily="34" charset="0"/>
                </a:rPr>
                <a:t>15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F03700CD-F93E-6E9A-8E5A-F00A0306E3F3}"/>
                </a:ext>
              </a:extLst>
            </p:cNvPr>
            <p:cNvSpPr txBox="1"/>
            <p:nvPr/>
          </p:nvSpPr>
          <p:spPr>
            <a:xfrm>
              <a:off x="9869107" y="1940974"/>
              <a:ext cx="1656221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o-LA" sz="1100">
                  <a:solidFill>
                    <a:schemeClr val="bg1"/>
                  </a:solidFill>
                  <a:latin typeface="Phetsarath OT" panose="02000500000000020004" pitchFamily="2" charset="2"/>
                  <a:ea typeface="Phetsarath OT" panose="02000500000000020004" pitchFamily="2" charset="2"/>
                  <a:cs typeface="Phetsarath OT" panose="02000500000000020004" pitchFamily="2" charset="2"/>
                </a:rPr>
                <a:t>ສອສ ໄດ້ຜ່ານເກນ</a:t>
              </a:r>
            </a:p>
            <a:p>
              <a:pPr algn="r"/>
              <a:r>
                <a:rPr lang="lo-LA" sz="1100">
                  <a:solidFill>
                    <a:schemeClr val="bg1"/>
                  </a:solidFill>
                  <a:latin typeface="Phetsarath OT" panose="02000500000000020004" pitchFamily="2" charset="2"/>
                  <a:ea typeface="Phetsarath OT" panose="02000500000000020004" pitchFamily="2" charset="2"/>
                  <a:cs typeface="Phetsarath OT" panose="02000500000000020004" pitchFamily="2" charset="2"/>
                </a:rPr>
                <a:t>ປະກັນຄຸນນະພາບ</a:t>
              </a:r>
              <a:endParaRPr lang="en-US" sz="1100">
                <a:solidFill>
                  <a:schemeClr val="bg1"/>
                </a:solidFill>
                <a:ea typeface="Phetsarath OT" panose="02000500000000020004" pitchFamily="2" charset="2"/>
                <a:cs typeface="Phetsarath OT" panose="02000500000000020004" pitchFamily="2" charset="2"/>
              </a:endParaRPr>
            </a:p>
            <a:p>
              <a:pPr algn="r"/>
              <a:endParaRPr lang="en-US" sz="1100">
                <a:solidFill>
                  <a:schemeClr val="bg1"/>
                </a:solidFill>
              </a:endParaRPr>
            </a:p>
          </p:txBody>
        </p:sp>
        <p:pic>
          <p:nvPicPr>
            <p:cNvPr id="192" name="Picture 191">
              <a:extLst>
                <a:ext uri="{FF2B5EF4-FFF2-40B4-BE49-F238E27FC236}">
                  <a16:creationId xmlns:a16="http://schemas.microsoft.com/office/drawing/2014/main" id="{04EA51A2-6DC0-8E22-4A1F-86AB748EC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t="409" r="9078" b="4080"/>
            <a:stretch/>
          </p:blipFill>
          <p:spPr>
            <a:xfrm>
              <a:off x="9513041" y="1234070"/>
              <a:ext cx="485722" cy="457200"/>
            </a:xfrm>
            <a:prstGeom prst="roundRect">
              <a:avLst/>
            </a:prstGeom>
            <a:solidFill>
              <a:srgbClr val="A9D18E"/>
            </a:solidFill>
          </p:spPr>
        </p:pic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5C938FBE-8A65-F74C-625D-ECF5A6B16335}"/>
              </a:ext>
            </a:extLst>
          </p:cNvPr>
          <p:cNvGrpSpPr/>
          <p:nvPr/>
        </p:nvGrpSpPr>
        <p:grpSpPr>
          <a:xfrm>
            <a:off x="3031247" y="3517336"/>
            <a:ext cx="2247900" cy="1322745"/>
            <a:chOff x="9317516" y="2441531"/>
            <a:chExt cx="2247900" cy="1322745"/>
          </a:xfrm>
        </p:grpSpPr>
        <p:sp>
          <p:nvSpPr>
            <p:cNvPr id="195" name="Rectangle: Rounded Corners 194">
              <a:extLst>
                <a:ext uri="{FF2B5EF4-FFF2-40B4-BE49-F238E27FC236}">
                  <a16:creationId xmlns:a16="http://schemas.microsoft.com/office/drawing/2014/main" id="{F2D9E9F4-C379-6A1A-18ED-4E80429DD0ED}"/>
                </a:ext>
              </a:extLst>
            </p:cNvPr>
            <p:cNvSpPr/>
            <p:nvPr/>
          </p:nvSpPr>
          <p:spPr>
            <a:xfrm>
              <a:off x="9317516" y="2517078"/>
              <a:ext cx="2247900" cy="124719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 w="44450" h="95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0D4551FA-A836-1FFD-92FF-2163489A8CD9}"/>
                </a:ext>
              </a:extLst>
            </p:cNvPr>
            <p:cNvSpPr txBox="1"/>
            <p:nvPr/>
          </p:nvSpPr>
          <p:spPr>
            <a:xfrm>
              <a:off x="9827699" y="2441531"/>
              <a:ext cx="15527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  <a:ea typeface="Gadugi" panose="020B0502040204020203" pitchFamily="34" charset="0"/>
                </a:rPr>
                <a:t>5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80494DAB-9E5B-1A25-828D-5C41ADD359F3}"/>
                </a:ext>
              </a:extLst>
            </p:cNvPr>
            <p:cNvSpPr txBox="1"/>
            <p:nvPr/>
          </p:nvSpPr>
          <p:spPr>
            <a:xfrm>
              <a:off x="9861241" y="3282631"/>
              <a:ext cx="16220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o-LA" sz="1100">
                  <a:solidFill>
                    <a:schemeClr val="bg1"/>
                  </a:solidFill>
                  <a:ea typeface="Phetsarath OT" panose="02000500000000020004" pitchFamily="2" charset="2"/>
                  <a:cs typeface="Phetsarath OT" panose="02000500000000020004" pitchFamily="2" charset="2"/>
                </a:rPr>
                <a:t>ສອສ ຫັນກຸ້ມຕົນເອງ</a:t>
              </a:r>
            </a:p>
            <a:p>
              <a:pPr algn="r"/>
              <a:r>
                <a:rPr lang="lo-LA" sz="1100">
                  <a:solidFill>
                    <a:schemeClr val="bg1"/>
                  </a:solidFill>
                  <a:ea typeface="Phetsarath OT" panose="02000500000000020004" pitchFamily="2" charset="2"/>
                  <a:cs typeface="Phetsarath OT" panose="02000500000000020004" pitchFamily="2" charset="2"/>
                </a:rPr>
                <a:t>ທາງດ້ານການເງິນ</a:t>
              </a:r>
              <a:endParaRPr lang="en-US" sz="1050">
                <a:solidFill>
                  <a:schemeClr val="bg1"/>
                </a:solidFill>
              </a:endParaRPr>
            </a:p>
          </p:txBody>
        </p:sp>
        <p:pic>
          <p:nvPicPr>
            <p:cNvPr id="198" name="Picture 197">
              <a:extLst>
                <a:ext uri="{FF2B5EF4-FFF2-40B4-BE49-F238E27FC236}">
                  <a16:creationId xmlns:a16="http://schemas.microsoft.com/office/drawing/2014/main" id="{3DD72BEF-8946-E25E-A9CC-931C8E2D7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469392" y="2691959"/>
              <a:ext cx="691632" cy="559627"/>
            </a:xfrm>
            <a:prstGeom prst="rect">
              <a:avLst/>
            </a:prstGeom>
          </p:spPr>
        </p:pic>
      </p:grp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647E1F32-9FE3-723A-4C96-5F25E32D382C}"/>
              </a:ext>
            </a:extLst>
          </p:cNvPr>
          <p:cNvSpPr/>
          <p:nvPr/>
        </p:nvSpPr>
        <p:spPr>
          <a:xfrm>
            <a:off x="3037996" y="4959969"/>
            <a:ext cx="2247900" cy="124719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444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813A1522-9F7F-E7AD-3075-018D3849507C}"/>
              </a:ext>
            </a:extLst>
          </p:cNvPr>
          <p:cNvSpPr txBox="1"/>
          <p:nvPr/>
        </p:nvSpPr>
        <p:spPr>
          <a:xfrm>
            <a:off x="3140032" y="4814723"/>
            <a:ext cx="2092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1.000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76256CAE-0C67-DFFF-E36B-444D68D65093}"/>
              </a:ext>
            </a:extLst>
          </p:cNvPr>
          <p:cNvSpPr txBox="1"/>
          <p:nvPr/>
        </p:nvSpPr>
        <p:spPr>
          <a:xfrm>
            <a:off x="3492499" y="5585172"/>
            <a:ext cx="1668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o-LA" sz="1100">
                <a:solidFill>
                  <a:schemeClr val="bg1"/>
                </a:solidFill>
                <a:ea typeface="Phetsarath OT" panose="02000500000000020004" pitchFamily="2" charset="2"/>
                <a:cs typeface="Phetsarath OT" panose="02000500000000020004" pitchFamily="2" charset="2"/>
              </a:rPr>
              <a:t>ນັກສຶກສາຫຼາຍກວ່າ </a:t>
            </a:r>
            <a:r>
              <a:rPr lang="en-US" sz="1100">
                <a:solidFill>
                  <a:schemeClr val="bg1"/>
                </a:solidFill>
                <a:ea typeface="Phetsarath OT" panose="02000500000000020004" pitchFamily="2" charset="2"/>
                <a:cs typeface="Phetsarath OT" panose="02000500000000020004" pitchFamily="2" charset="2"/>
              </a:rPr>
              <a:t>1.000</a:t>
            </a:r>
            <a:r>
              <a:rPr lang="lo-LA" sz="1100">
                <a:solidFill>
                  <a:schemeClr val="bg1"/>
                </a:solidFill>
                <a:ea typeface="Phetsarath OT" panose="02000500000000020004" pitchFamily="2" charset="2"/>
                <a:cs typeface="Phetsarath OT" panose="02000500000000020004" pitchFamily="2" charset="2"/>
              </a:rPr>
              <a:t> ຄົນ ໄດ້ລົງທະບຽນເຂົ້າຮຽນ</a:t>
            </a:r>
            <a:r>
              <a:rPr lang="en-US" sz="1100">
                <a:solidFill>
                  <a:schemeClr val="bg1"/>
                </a:solidFill>
                <a:ea typeface="Phetsarath OT" panose="02000500000000020004" pitchFamily="2" charset="2"/>
                <a:cs typeface="Phetsarath OT" panose="02000500000000020004" pitchFamily="2" charset="2"/>
              </a:rPr>
              <a:t> (DCT)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206" name="Flowchart: Connector 205">
            <a:extLst>
              <a:ext uri="{FF2B5EF4-FFF2-40B4-BE49-F238E27FC236}">
                <a16:creationId xmlns:a16="http://schemas.microsoft.com/office/drawing/2014/main" id="{327D0804-2832-824A-E923-E983AE06748F}"/>
              </a:ext>
            </a:extLst>
          </p:cNvPr>
          <p:cNvSpPr/>
          <p:nvPr/>
        </p:nvSpPr>
        <p:spPr>
          <a:xfrm>
            <a:off x="3264378" y="5653788"/>
            <a:ext cx="103380" cy="91440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ound Same Side Corner Rectangle 8">
            <a:extLst>
              <a:ext uri="{FF2B5EF4-FFF2-40B4-BE49-F238E27FC236}">
                <a16:creationId xmlns:a16="http://schemas.microsoft.com/office/drawing/2014/main" id="{ECEFFF84-B3EC-40FC-A4C4-89424939B8D2}"/>
              </a:ext>
            </a:extLst>
          </p:cNvPr>
          <p:cNvSpPr/>
          <p:nvPr/>
        </p:nvSpPr>
        <p:spPr>
          <a:xfrm>
            <a:off x="3218756" y="5779215"/>
            <a:ext cx="177564" cy="15745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lowchart: Connector 207">
            <a:extLst>
              <a:ext uri="{FF2B5EF4-FFF2-40B4-BE49-F238E27FC236}">
                <a16:creationId xmlns:a16="http://schemas.microsoft.com/office/drawing/2014/main" id="{C844D90E-4EEA-07E6-5940-C6DA9A20CB6B}"/>
              </a:ext>
            </a:extLst>
          </p:cNvPr>
          <p:cNvSpPr/>
          <p:nvPr/>
        </p:nvSpPr>
        <p:spPr>
          <a:xfrm>
            <a:off x="3451619" y="5649555"/>
            <a:ext cx="103380" cy="91440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ound Same Side Corner Rectangle 316">
            <a:extLst>
              <a:ext uri="{FF2B5EF4-FFF2-40B4-BE49-F238E27FC236}">
                <a16:creationId xmlns:a16="http://schemas.microsoft.com/office/drawing/2014/main" id="{FC0CDFC5-ACB6-0A72-C240-888994676B46}"/>
              </a:ext>
            </a:extLst>
          </p:cNvPr>
          <p:cNvSpPr/>
          <p:nvPr/>
        </p:nvSpPr>
        <p:spPr>
          <a:xfrm>
            <a:off x="3410235" y="5779215"/>
            <a:ext cx="177564" cy="15745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nual Input 248">
            <a:extLst>
              <a:ext uri="{FF2B5EF4-FFF2-40B4-BE49-F238E27FC236}">
                <a16:creationId xmlns:a16="http://schemas.microsoft.com/office/drawing/2014/main" id="{A4F25CA6-13B3-648F-EC27-AD0DB9C79C00}"/>
              </a:ext>
            </a:extLst>
          </p:cNvPr>
          <p:cNvSpPr/>
          <p:nvPr/>
        </p:nvSpPr>
        <p:spPr>
          <a:xfrm>
            <a:off x="5863930" y="1592264"/>
            <a:ext cx="4282229" cy="68157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1 w 10000"/>
              <a:gd name="connsiteY0" fmla="*/ 983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1 w 10000"/>
              <a:gd name="connsiteY4" fmla="*/ 9834 h 10000"/>
              <a:gd name="connsiteX0" fmla="*/ 31 w 10047"/>
              <a:gd name="connsiteY0" fmla="*/ 5022 h 5188"/>
              <a:gd name="connsiteX1" fmla="*/ 10047 w 10047"/>
              <a:gd name="connsiteY1" fmla="*/ 0 h 5188"/>
              <a:gd name="connsiteX2" fmla="*/ 10000 w 10047"/>
              <a:gd name="connsiteY2" fmla="*/ 5188 h 5188"/>
              <a:gd name="connsiteX3" fmla="*/ 0 w 10047"/>
              <a:gd name="connsiteY3" fmla="*/ 5188 h 5188"/>
              <a:gd name="connsiteX4" fmla="*/ 31 w 10047"/>
              <a:gd name="connsiteY4" fmla="*/ 5022 h 5188"/>
              <a:gd name="connsiteX0" fmla="*/ 43 w 10000"/>
              <a:gd name="connsiteY0" fmla="*/ 5031 h 10000"/>
              <a:gd name="connsiteX1" fmla="*/ 10000 w 10000"/>
              <a:gd name="connsiteY1" fmla="*/ 0 h 10000"/>
              <a:gd name="connsiteX2" fmla="*/ 9953 w 10000"/>
              <a:gd name="connsiteY2" fmla="*/ 10000 h 10000"/>
              <a:gd name="connsiteX3" fmla="*/ 0 w 10000"/>
              <a:gd name="connsiteY3" fmla="*/ 10000 h 10000"/>
              <a:gd name="connsiteX4" fmla="*/ 43 w 10000"/>
              <a:gd name="connsiteY4" fmla="*/ 5031 h 10000"/>
              <a:gd name="connsiteX0" fmla="*/ 20 w 10000"/>
              <a:gd name="connsiteY0" fmla="*/ 835 h 10000"/>
              <a:gd name="connsiteX1" fmla="*/ 10000 w 10000"/>
              <a:gd name="connsiteY1" fmla="*/ 0 h 10000"/>
              <a:gd name="connsiteX2" fmla="*/ 9953 w 10000"/>
              <a:gd name="connsiteY2" fmla="*/ 10000 h 10000"/>
              <a:gd name="connsiteX3" fmla="*/ 0 w 10000"/>
              <a:gd name="connsiteY3" fmla="*/ 10000 h 10000"/>
              <a:gd name="connsiteX4" fmla="*/ 20 w 10000"/>
              <a:gd name="connsiteY4" fmla="*/ 835 h 10000"/>
              <a:gd name="connsiteX0" fmla="*/ 20 w 10069"/>
              <a:gd name="connsiteY0" fmla="*/ 18344 h 27509"/>
              <a:gd name="connsiteX1" fmla="*/ 10069 w 10069"/>
              <a:gd name="connsiteY1" fmla="*/ 0 h 27509"/>
              <a:gd name="connsiteX2" fmla="*/ 9953 w 10069"/>
              <a:gd name="connsiteY2" fmla="*/ 27509 h 27509"/>
              <a:gd name="connsiteX3" fmla="*/ 0 w 10069"/>
              <a:gd name="connsiteY3" fmla="*/ 27509 h 27509"/>
              <a:gd name="connsiteX4" fmla="*/ 20 w 10069"/>
              <a:gd name="connsiteY4" fmla="*/ 18344 h 27509"/>
              <a:gd name="connsiteX0" fmla="*/ 1 w 10096"/>
              <a:gd name="connsiteY0" fmla="*/ 18489 h 27509"/>
              <a:gd name="connsiteX1" fmla="*/ 10096 w 10096"/>
              <a:gd name="connsiteY1" fmla="*/ 0 h 27509"/>
              <a:gd name="connsiteX2" fmla="*/ 9980 w 10096"/>
              <a:gd name="connsiteY2" fmla="*/ 27509 h 27509"/>
              <a:gd name="connsiteX3" fmla="*/ 27 w 10096"/>
              <a:gd name="connsiteY3" fmla="*/ 27509 h 27509"/>
              <a:gd name="connsiteX4" fmla="*/ 1 w 10096"/>
              <a:gd name="connsiteY4" fmla="*/ 18489 h 27509"/>
              <a:gd name="connsiteX0" fmla="*/ 1 w 10003"/>
              <a:gd name="connsiteY0" fmla="*/ 18778 h 27798"/>
              <a:gd name="connsiteX1" fmla="*/ 10003 w 10003"/>
              <a:gd name="connsiteY1" fmla="*/ 0 h 27798"/>
              <a:gd name="connsiteX2" fmla="*/ 9980 w 10003"/>
              <a:gd name="connsiteY2" fmla="*/ 27798 h 27798"/>
              <a:gd name="connsiteX3" fmla="*/ 27 w 10003"/>
              <a:gd name="connsiteY3" fmla="*/ 27798 h 27798"/>
              <a:gd name="connsiteX4" fmla="*/ 1 w 10003"/>
              <a:gd name="connsiteY4" fmla="*/ 18778 h 27798"/>
              <a:gd name="connsiteX0" fmla="*/ 36 w 9976"/>
              <a:gd name="connsiteY0" fmla="*/ 12092 h 27798"/>
              <a:gd name="connsiteX1" fmla="*/ 9976 w 9976"/>
              <a:gd name="connsiteY1" fmla="*/ 0 h 27798"/>
              <a:gd name="connsiteX2" fmla="*/ 9953 w 9976"/>
              <a:gd name="connsiteY2" fmla="*/ 27798 h 27798"/>
              <a:gd name="connsiteX3" fmla="*/ 0 w 9976"/>
              <a:gd name="connsiteY3" fmla="*/ 27798 h 27798"/>
              <a:gd name="connsiteX4" fmla="*/ 36 w 9976"/>
              <a:gd name="connsiteY4" fmla="*/ 12092 h 27798"/>
              <a:gd name="connsiteX0" fmla="*/ 36 w 10000"/>
              <a:gd name="connsiteY0" fmla="*/ 4350 h 10000"/>
              <a:gd name="connsiteX1" fmla="*/ 2769 w 10000"/>
              <a:gd name="connsiteY1" fmla="*/ 3175 h 10000"/>
              <a:gd name="connsiteX2" fmla="*/ 10000 w 10000"/>
              <a:gd name="connsiteY2" fmla="*/ 0 h 10000"/>
              <a:gd name="connsiteX3" fmla="*/ 9977 w 10000"/>
              <a:gd name="connsiteY3" fmla="*/ 10000 h 10000"/>
              <a:gd name="connsiteX4" fmla="*/ 0 w 10000"/>
              <a:gd name="connsiteY4" fmla="*/ 10000 h 10000"/>
              <a:gd name="connsiteX5" fmla="*/ 36 w 10000"/>
              <a:gd name="connsiteY5" fmla="*/ 4350 h 10000"/>
              <a:gd name="connsiteX0" fmla="*/ 36 w 10000"/>
              <a:gd name="connsiteY0" fmla="*/ 4350 h 10000"/>
              <a:gd name="connsiteX1" fmla="*/ 2769 w 10000"/>
              <a:gd name="connsiteY1" fmla="*/ 3175 h 10000"/>
              <a:gd name="connsiteX2" fmla="*/ 5557 w 10000"/>
              <a:gd name="connsiteY2" fmla="*/ 2003 h 10000"/>
              <a:gd name="connsiteX3" fmla="*/ 10000 w 10000"/>
              <a:gd name="connsiteY3" fmla="*/ 0 h 10000"/>
              <a:gd name="connsiteX4" fmla="*/ 9977 w 10000"/>
              <a:gd name="connsiteY4" fmla="*/ 10000 h 10000"/>
              <a:gd name="connsiteX5" fmla="*/ 0 w 10000"/>
              <a:gd name="connsiteY5" fmla="*/ 10000 h 10000"/>
              <a:gd name="connsiteX6" fmla="*/ 36 w 10000"/>
              <a:gd name="connsiteY6" fmla="*/ 4350 h 10000"/>
              <a:gd name="connsiteX0" fmla="*/ 36 w 10000"/>
              <a:gd name="connsiteY0" fmla="*/ 4350 h 10000"/>
              <a:gd name="connsiteX1" fmla="*/ 2769 w 10000"/>
              <a:gd name="connsiteY1" fmla="*/ 3175 h 10000"/>
              <a:gd name="connsiteX2" fmla="*/ 5557 w 10000"/>
              <a:gd name="connsiteY2" fmla="*/ 2003 h 10000"/>
              <a:gd name="connsiteX3" fmla="*/ 8222 w 10000"/>
              <a:gd name="connsiteY3" fmla="*/ 792 h 10000"/>
              <a:gd name="connsiteX4" fmla="*/ 10000 w 10000"/>
              <a:gd name="connsiteY4" fmla="*/ 0 h 10000"/>
              <a:gd name="connsiteX5" fmla="*/ 9977 w 10000"/>
              <a:gd name="connsiteY5" fmla="*/ 10000 h 10000"/>
              <a:gd name="connsiteX6" fmla="*/ 0 w 10000"/>
              <a:gd name="connsiteY6" fmla="*/ 10000 h 10000"/>
              <a:gd name="connsiteX7" fmla="*/ 36 w 10000"/>
              <a:gd name="connsiteY7" fmla="*/ 4350 h 10000"/>
              <a:gd name="connsiteX0" fmla="*/ 36 w 10000"/>
              <a:gd name="connsiteY0" fmla="*/ 4350 h 10000"/>
              <a:gd name="connsiteX1" fmla="*/ 2749 w 10000"/>
              <a:gd name="connsiteY1" fmla="*/ 1691 h 10000"/>
              <a:gd name="connsiteX2" fmla="*/ 5557 w 10000"/>
              <a:gd name="connsiteY2" fmla="*/ 2003 h 10000"/>
              <a:gd name="connsiteX3" fmla="*/ 8222 w 10000"/>
              <a:gd name="connsiteY3" fmla="*/ 792 h 10000"/>
              <a:gd name="connsiteX4" fmla="*/ 10000 w 10000"/>
              <a:gd name="connsiteY4" fmla="*/ 0 h 10000"/>
              <a:gd name="connsiteX5" fmla="*/ 9977 w 10000"/>
              <a:gd name="connsiteY5" fmla="*/ 10000 h 10000"/>
              <a:gd name="connsiteX6" fmla="*/ 0 w 10000"/>
              <a:gd name="connsiteY6" fmla="*/ 10000 h 10000"/>
              <a:gd name="connsiteX7" fmla="*/ 36 w 10000"/>
              <a:gd name="connsiteY7" fmla="*/ 4350 h 10000"/>
              <a:gd name="connsiteX0" fmla="*/ 36 w 10000"/>
              <a:gd name="connsiteY0" fmla="*/ 4350 h 10000"/>
              <a:gd name="connsiteX1" fmla="*/ 2749 w 10000"/>
              <a:gd name="connsiteY1" fmla="*/ 1691 h 10000"/>
              <a:gd name="connsiteX2" fmla="*/ 5516 w 10000"/>
              <a:gd name="connsiteY2" fmla="*/ 1183 h 10000"/>
              <a:gd name="connsiteX3" fmla="*/ 8222 w 10000"/>
              <a:gd name="connsiteY3" fmla="*/ 792 h 10000"/>
              <a:gd name="connsiteX4" fmla="*/ 10000 w 10000"/>
              <a:gd name="connsiteY4" fmla="*/ 0 h 10000"/>
              <a:gd name="connsiteX5" fmla="*/ 9977 w 10000"/>
              <a:gd name="connsiteY5" fmla="*/ 10000 h 10000"/>
              <a:gd name="connsiteX6" fmla="*/ 0 w 10000"/>
              <a:gd name="connsiteY6" fmla="*/ 10000 h 10000"/>
              <a:gd name="connsiteX7" fmla="*/ 36 w 10000"/>
              <a:gd name="connsiteY7" fmla="*/ 4350 h 10000"/>
              <a:gd name="connsiteX0" fmla="*/ 87 w 10000"/>
              <a:gd name="connsiteY0" fmla="*/ 6420 h 10000"/>
              <a:gd name="connsiteX1" fmla="*/ 2749 w 10000"/>
              <a:gd name="connsiteY1" fmla="*/ 1691 h 10000"/>
              <a:gd name="connsiteX2" fmla="*/ 5516 w 10000"/>
              <a:gd name="connsiteY2" fmla="*/ 1183 h 10000"/>
              <a:gd name="connsiteX3" fmla="*/ 8222 w 10000"/>
              <a:gd name="connsiteY3" fmla="*/ 792 h 10000"/>
              <a:gd name="connsiteX4" fmla="*/ 10000 w 10000"/>
              <a:gd name="connsiteY4" fmla="*/ 0 h 10000"/>
              <a:gd name="connsiteX5" fmla="*/ 9977 w 10000"/>
              <a:gd name="connsiteY5" fmla="*/ 10000 h 10000"/>
              <a:gd name="connsiteX6" fmla="*/ 0 w 10000"/>
              <a:gd name="connsiteY6" fmla="*/ 10000 h 10000"/>
              <a:gd name="connsiteX7" fmla="*/ 87 w 10000"/>
              <a:gd name="connsiteY7" fmla="*/ 6420 h 10000"/>
              <a:gd name="connsiteX0" fmla="*/ 87 w 10000"/>
              <a:gd name="connsiteY0" fmla="*/ 6420 h 10000"/>
              <a:gd name="connsiteX1" fmla="*/ 2790 w 10000"/>
              <a:gd name="connsiteY1" fmla="*/ 3956 h 10000"/>
              <a:gd name="connsiteX2" fmla="*/ 5516 w 10000"/>
              <a:gd name="connsiteY2" fmla="*/ 1183 h 10000"/>
              <a:gd name="connsiteX3" fmla="*/ 8222 w 10000"/>
              <a:gd name="connsiteY3" fmla="*/ 792 h 10000"/>
              <a:gd name="connsiteX4" fmla="*/ 10000 w 10000"/>
              <a:gd name="connsiteY4" fmla="*/ 0 h 10000"/>
              <a:gd name="connsiteX5" fmla="*/ 9977 w 10000"/>
              <a:gd name="connsiteY5" fmla="*/ 10000 h 10000"/>
              <a:gd name="connsiteX6" fmla="*/ 0 w 10000"/>
              <a:gd name="connsiteY6" fmla="*/ 10000 h 10000"/>
              <a:gd name="connsiteX7" fmla="*/ 87 w 10000"/>
              <a:gd name="connsiteY7" fmla="*/ 6420 h 10000"/>
              <a:gd name="connsiteX0" fmla="*/ 87 w 10000"/>
              <a:gd name="connsiteY0" fmla="*/ 6420 h 10000"/>
              <a:gd name="connsiteX1" fmla="*/ 2790 w 10000"/>
              <a:gd name="connsiteY1" fmla="*/ 3956 h 10000"/>
              <a:gd name="connsiteX2" fmla="*/ 5485 w 10000"/>
              <a:gd name="connsiteY2" fmla="*/ 1027 h 10000"/>
              <a:gd name="connsiteX3" fmla="*/ 8222 w 10000"/>
              <a:gd name="connsiteY3" fmla="*/ 792 h 10000"/>
              <a:gd name="connsiteX4" fmla="*/ 10000 w 10000"/>
              <a:gd name="connsiteY4" fmla="*/ 0 h 10000"/>
              <a:gd name="connsiteX5" fmla="*/ 9977 w 10000"/>
              <a:gd name="connsiteY5" fmla="*/ 10000 h 10000"/>
              <a:gd name="connsiteX6" fmla="*/ 0 w 10000"/>
              <a:gd name="connsiteY6" fmla="*/ 10000 h 10000"/>
              <a:gd name="connsiteX7" fmla="*/ 87 w 10000"/>
              <a:gd name="connsiteY7" fmla="*/ 6420 h 10000"/>
              <a:gd name="connsiteX0" fmla="*/ 87 w 10000"/>
              <a:gd name="connsiteY0" fmla="*/ 6420 h 10000"/>
              <a:gd name="connsiteX1" fmla="*/ 2790 w 10000"/>
              <a:gd name="connsiteY1" fmla="*/ 3956 h 10000"/>
              <a:gd name="connsiteX2" fmla="*/ 5485 w 10000"/>
              <a:gd name="connsiteY2" fmla="*/ 1027 h 10000"/>
              <a:gd name="connsiteX3" fmla="*/ 8232 w 10000"/>
              <a:gd name="connsiteY3" fmla="*/ 206 h 10000"/>
              <a:gd name="connsiteX4" fmla="*/ 10000 w 10000"/>
              <a:gd name="connsiteY4" fmla="*/ 0 h 10000"/>
              <a:gd name="connsiteX5" fmla="*/ 9977 w 10000"/>
              <a:gd name="connsiteY5" fmla="*/ 10000 h 10000"/>
              <a:gd name="connsiteX6" fmla="*/ 0 w 10000"/>
              <a:gd name="connsiteY6" fmla="*/ 10000 h 10000"/>
              <a:gd name="connsiteX7" fmla="*/ 87 w 10000"/>
              <a:gd name="connsiteY7" fmla="*/ 6420 h 10000"/>
              <a:gd name="connsiteX0" fmla="*/ 36 w 10000"/>
              <a:gd name="connsiteY0" fmla="*/ 6420 h 10000"/>
              <a:gd name="connsiteX1" fmla="*/ 2790 w 10000"/>
              <a:gd name="connsiteY1" fmla="*/ 3956 h 10000"/>
              <a:gd name="connsiteX2" fmla="*/ 5485 w 10000"/>
              <a:gd name="connsiteY2" fmla="*/ 1027 h 10000"/>
              <a:gd name="connsiteX3" fmla="*/ 8232 w 10000"/>
              <a:gd name="connsiteY3" fmla="*/ 206 h 10000"/>
              <a:gd name="connsiteX4" fmla="*/ 10000 w 10000"/>
              <a:gd name="connsiteY4" fmla="*/ 0 h 10000"/>
              <a:gd name="connsiteX5" fmla="*/ 9977 w 10000"/>
              <a:gd name="connsiteY5" fmla="*/ 10000 h 10000"/>
              <a:gd name="connsiteX6" fmla="*/ 0 w 10000"/>
              <a:gd name="connsiteY6" fmla="*/ 10000 h 10000"/>
              <a:gd name="connsiteX7" fmla="*/ 36 w 10000"/>
              <a:gd name="connsiteY7" fmla="*/ 6420 h 10000"/>
              <a:gd name="connsiteX0" fmla="*/ 36 w 10006"/>
              <a:gd name="connsiteY0" fmla="*/ 6420 h 10000"/>
              <a:gd name="connsiteX1" fmla="*/ 2790 w 10006"/>
              <a:gd name="connsiteY1" fmla="*/ 3956 h 10000"/>
              <a:gd name="connsiteX2" fmla="*/ 5485 w 10006"/>
              <a:gd name="connsiteY2" fmla="*/ 1027 h 10000"/>
              <a:gd name="connsiteX3" fmla="*/ 8232 w 10006"/>
              <a:gd name="connsiteY3" fmla="*/ 206 h 10000"/>
              <a:gd name="connsiteX4" fmla="*/ 10000 w 10006"/>
              <a:gd name="connsiteY4" fmla="*/ 0 h 10000"/>
              <a:gd name="connsiteX5" fmla="*/ 10002 w 10006"/>
              <a:gd name="connsiteY5" fmla="*/ 9976 h 10000"/>
              <a:gd name="connsiteX6" fmla="*/ 0 w 10006"/>
              <a:gd name="connsiteY6" fmla="*/ 10000 h 10000"/>
              <a:gd name="connsiteX7" fmla="*/ 36 w 10006"/>
              <a:gd name="connsiteY7" fmla="*/ 642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6" h="10000">
                <a:moveTo>
                  <a:pt x="36" y="6420"/>
                </a:moveTo>
                <a:lnTo>
                  <a:pt x="2790" y="3956"/>
                </a:lnTo>
                <a:lnTo>
                  <a:pt x="5485" y="1027"/>
                </a:lnTo>
                <a:lnTo>
                  <a:pt x="8232" y="206"/>
                </a:lnTo>
                <a:lnTo>
                  <a:pt x="10000" y="0"/>
                </a:lnTo>
                <a:cubicBezTo>
                  <a:pt x="9984" y="1199"/>
                  <a:pt x="10018" y="8777"/>
                  <a:pt x="10002" y="9976"/>
                </a:cubicBezTo>
                <a:lnTo>
                  <a:pt x="0" y="10000"/>
                </a:lnTo>
                <a:cubicBezTo>
                  <a:pt x="10" y="9962"/>
                  <a:pt x="26" y="6458"/>
                  <a:pt x="36" y="6420"/>
                </a:cubicBezTo>
                <a:close/>
              </a:path>
            </a:pathLst>
          </a:custGeom>
          <a:solidFill>
            <a:schemeClr val="bg2">
              <a:lumMod val="90000"/>
              <a:alpha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nual Input 256">
            <a:extLst>
              <a:ext uri="{FF2B5EF4-FFF2-40B4-BE49-F238E27FC236}">
                <a16:creationId xmlns:a16="http://schemas.microsoft.com/office/drawing/2014/main" id="{3356A37A-D00F-2842-BBF4-9FD5D87EA2EE}"/>
              </a:ext>
            </a:extLst>
          </p:cNvPr>
          <p:cNvSpPr/>
          <p:nvPr/>
        </p:nvSpPr>
        <p:spPr>
          <a:xfrm>
            <a:off x="10264176" y="1509753"/>
            <a:ext cx="1430122" cy="77325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1268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19 w 10019"/>
              <a:gd name="connsiteY3" fmla="*/ 10000 h 10000"/>
              <a:gd name="connsiteX4" fmla="*/ 0 w 10019"/>
              <a:gd name="connsiteY4" fmla="*/ 126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0000">
                <a:moveTo>
                  <a:pt x="0" y="1268"/>
                </a:moveTo>
                <a:lnTo>
                  <a:pt x="10019" y="0"/>
                </a:lnTo>
                <a:lnTo>
                  <a:pt x="10019" y="10000"/>
                </a:lnTo>
                <a:lnTo>
                  <a:pt x="19" y="10000"/>
                </a:lnTo>
                <a:cubicBezTo>
                  <a:pt x="13" y="7089"/>
                  <a:pt x="6" y="4179"/>
                  <a:pt x="0" y="1268"/>
                </a:cubicBezTo>
                <a:close/>
              </a:path>
            </a:pathLst>
          </a:custGeom>
          <a:pattFill prst="ltVer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472E54-CFD2-369A-7BD0-E239B3E4CFF6}"/>
              </a:ext>
            </a:extLst>
          </p:cNvPr>
          <p:cNvCxnSpPr/>
          <p:nvPr/>
        </p:nvCxnSpPr>
        <p:spPr>
          <a:xfrm>
            <a:off x="5858657" y="2283007"/>
            <a:ext cx="58356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Flowchart: Manual Input 256">
            <a:extLst>
              <a:ext uri="{FF2B5EF4-FFF2-40B4-BE49-F238E27FC236}">
                <a16:creationId xmlns:a16="http://schemas.microsoft.com/office/drawing/2014/main" id="{DB94F047-1C78-4785-CFF7-0CBE3AEC7641}"/>
              </a:ext>
            </a:extLst>
          </p:cNvPr>
          <p:cNvSpPr/>
          <p:nvPr/>
        </p:nvSpPr>
        <p:spPr>
          <a:xfrm>
            <a:off x="10245868" y="2881164"/>
            <a:ext cx="1449967" cy="78052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1268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19 w 10019"/>
              <a:gd name="connsiteY3" fmla="*/ 10000 h 10000"/>
              <a:gd name="connsiteX4" fmla="*/ 0 w 10019"/>
              <a:gd name="connsiteY4" fmla="*/ 1268 h 10000"/>
              <a:gd name="connsiteX0" fmla="*/ 6 w 10002"/>
              <a:gd name="connsiteY0" fmla="*/ 2535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 w 10002"/>
              <a:gd name="connsiteY4" fmla="*/ 2535 h 10000"/>
              <a:gd name="connsiteX0" fmla="*/ 6 w 10002"/>
              <a:gd name="connsiteY0" fmla="*/ 2535 h 10000"/>
              <a:gd name="connsiteX1" fmla="*/ 4110 w 10002"/>
              <a:gd name="connsiteY1" fmla="*/ 1500 h 10000"/>
              <a:gd name="connsiteX2" fmla="*/ 10002 w 10002"/>
              <a:gd name="connsiteY2" fmla="*/ 0 h 10000"/>
              <a:gd name="connsiteX3" fmla="*/ 10002 w 10002"/>
              <a:gd name="connsiteY3" fmla="*/ 10000 h 10000"/>
              <a:gd name="connsiteX4" fmla="*/ 2 w 10002"/>
              <a:gd name="connsiteY4" fmla="*/ 10000 h 10000"/>
              <a:gd name="connsiteX5" fmla="*/ 6 w 10002"/>
              <a:gd name="connsiteY5" fmla="*/ 2535 h 10000"/>
              <a:gd name="connsiteX0" fmla="*/ 6 w 10002"/>
              <a:gd name="connsiteY0" fmla="*/ 2535 h 10000"/>
              <a:gd name="connsiteX1" fmla="*/ 3876 w 10002"/>
              <a:gd name="connsiteY1" fmla="*/ 92 h 10000"/>
              <a:gd name="connsiteX2" fmla="*/ 10002 w 10002"/>
              <a:gd name="connsiteY2" fmla="*/ 0 h 10000"/>
              <a:gd name="connsiteX3" fmla="*/ 10002 w 10002"/>
              <a:gd name="connsiteY3" fmla="*/ 10000 h 10000"/>
              <a:gd name="connsiteX4" fmla="*/ 2 w 10002"/>
              <a:gd name="connsiteY4" fmla="*/ 10000 h 10000"/>
              <a:gd name="connsiteX5" fmla="*/ 6 w 10002"/>
              <a:gd name="connsiteY5" fmla="*/ 2535 h 10000"/>
              <a:gd name="connsiteX0" fmla="*/ 6 w 10049"/>
              <a:gd name="connsiteY0" fmla="*/ 2629 h 10094"/>
              <a:gd name="connsiteX1" fmla="*/ 3876 w 10049"/>
              <a:gd name="connsiteY1" fmla="*/ 186 h 10094"/>
              <a:gd name="connsiteX2" fmla="*/ 10049 w 10049"/>
              <a:gd name="connsiteY2" fmla="*/ 0 h 10094"/>
              <a:gd name="connsiteX3" fmla="*/ 10002 w 10049"/>
              <a:gd name="connsiteY3" fmla="*/ 10094 h 10094"/>
              <a:gd name="connsiteX4" fmla="*/ 2 w 10049"/>
              <a:gd name="connsiteY4" fmla="*/ 10094 h 10094"/>
              <a:gd name="connsiteX5" fmla="*/ 6 w 10049"/>
              <a:gd name="connsiteY5" fmla="*/ 2629 h 1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49" h="10094">
                <a:moveTo>
                  <a:pt x="6" y="2629"/>
                </a:moveTo>
                <a:lnTo>
                  <a:pt x="3876" y="186"/>
                </a:lnTo>
                <a:lnTo>
                  <a:pt x="10049" y="0"/>
                </a:lnTo>
                <a:cubicBezTo>
                  <a:pt x="10033" y="3365"/>
                  <a:pt x="10018" y="6729"/>
                  <a:pt x="10002" y="10094"/>
                </a:cubicBezTo>
                <a:lnTo>
                  <a:pt x="2" y="10094"/>
                </a:lnTo>
                <a:cubicBezTo>
                  <a:pt x="-4" y="7183"/>
                  <a:pt x="12" y="5540"/>
                  <a:pt x="6" y="262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03663F73-46ED-76AA-79B3-C857B2A21827}"/>
              </a:ext>
            </a:extLst>
          </p:cNvPr>
          <p:cNvGrpSpPr/>
          <p:nvPr/>
        </p:nvGrpSpPr>
        <p:grpSpPr>
          <a:xfrm>
            <a:off x="5841145" y="5393255"/>
            <a:ext cx="5853158" cy="781574"/>
            <a:chOff x="-2489151" y="642308"/>
            <a:chExt cx="5853161" cy="1278471"/>
          </a:xfrm>
        </p:grpSpPr>
        <p:sp>
          <p:nvSpPr>
            <p:cNvPr id="230" name="Flowchart: Manual Input 248">
              <a:extLst>
                <a:ext uri="{FF2B5EF4-FFF2-40B4-BE49-F238E27FC236}">
                  <a16:creationId xmlns:a16="http://schemas.microsoft.com/office/drawing/2014/main" id="{4482BBE5-1A48-964F-AB62-DE15552219D1}"/>
                </a:ext>
              </a:extLst>
            </p:cNvPr>
            <p:cNvSpPr/>
            <p:nvPr/>
          </p:nvSpPr>
          <p:spPr>
            <a:xfrm>
              <a:off x="-2489151" y="805885"/>
              <a:ext cx="4282231" cy="111489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31 w 10000"/>
                <a:gd name="connsiteY0" fmla="*/ 9834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31 w 10000"/>
                <a:gd name="connsiteY4" fmla="*/ 9834 h 10000"/>
                <a:gd name="connsiteX0" fmla="*/ 31 w 10047"/>
                <a:gd name="connsiteY0" fmla="*/ 5022 h 5188"/>
                <a:gd name="connsiteX1" fmla="*/ 10047 w 10047"/>
                <a:gd name="connsiteY1" fmla="*/ 0 h 5188"/>
                <a:gd name="connsiteX2" fmla="*/ 10000 w 10047"/>
                <a:gd name="connsiteY2" fmla="*/ 5188 h 5188"/>
                <a:gd name="connsiteX3" fmla="*/ 0 w 10047"/>
                <a:gd name="connsiteY3" fmla="*/ 5188 h 5188"/>
                <a:gd name="connsiteX4" fmla="*/ 31 w 10047"/>
                <a:gd name="connsiteY4" fmla="*/ 5022 h 5188"/>
                <a:gd name="connsiteX0" fmla="*/ 43 w 10000"/>
                <a:gd name="connsiteY0" fmla="*/ 5031 h 10000"/>
                <a:gd name="connsiteX1" fmla="*/ 10000 w 10000"/>
                <a:gd name="connsiteY1" fmla="*/ 0 h 10000"/>
                <a:gd name="connsiteX2" fmla="*/ 9953 w 10000"/>
                <a:gd name="connsiteY2" fmla="*/ 10000 h 10000"/>
                <a:gd name="connsiteX3" fmla="*/ 0 w 10000"/>
                <a:gd name="connsiteY3" fmla="*/ 10000 h 10000"/>
                <a:gd name="connsiteX4" fmla="*/ 43 w 10000"/>
                <a:gd name="connsiteY4" fmla="*/ 5031 h 10000"/>
                <a:gd name="connsiteX0" fmla="*/ 20 w 10000"/>
                <a:gd name="connsiteY0" fmla="*/ 835 h 10000"/>
                <a:gd name="connsiteX1" fmla="*/ 10000 w 10000"/>
                <a:gd name="connsiteY1" fmla="*/ 0 h 10000"/>
                <a:gd name="connsiteX2" fmla="*/ 9953 w 10000"/>
                <a:gd name="connsiteY2" fmla="*/ 10000 h 10000"/>
                <a:gd name="connsiteX3" fmla="*/ 0 w 10000"/>
                <a:gd name="connsiteY3" fmla="*/ 10000 h 10000"/>
                <a:gd name="connsiteX4" fmla="*/ 20 w 10000"/>
                <a:gd name="connsiteY4" fmla="*/ 835 h 10000"/>
                <a:gd name="connsiteX0" fmla="*/ 20 w 10069"/>
                <a:gd name="connsiteY0" fmla="*/ 18344 h 27509"/>
                <a:gd name="connsiteX1" fmla="*/ 10069 w 10069"/>
                <a:gd name="connsiteY1" fmla="*/ 0 h 27509"/>
                <a:gd name="connsiteX2" fmla="*/ 9953 w 10069"/>
                <a:gd name="connsiteY2" fmla="*/ 27509 h 27509"/>
                <a:gd name="connsiteX3" fmla="*/ 0 w 10069"/>
                <a:gd name="connsiteY3" fmla="*/ 27509 h 27509"/>
                <a:gd name="connsiteX4" fmla="*/ 20 w 10069"/>
                <a:gd name="connsiteY4" fmla="*/ 18344 h 27509"/>
                <a:gd name="connsiteX0" fmla="*/ 1 w 10096"/>
                <a:gd name="connsiteY0" fmla="*/ 18489 h 27509"/>
                <a:gd name="connsiteX1" fmla="*/ 10096 w 10096"/>
                <a:gd name="connsiteY1" fmla="*/ 0 h 27509"/>
                <a:gd name="connsiteX2" fmla="*/ 9980 w 10096"/>
                <a:gd name="connsiteY2" fmla="*/ 27509 h 27509"/>
                <a:gd name="connsiteX3" fmla="*/ 27 w 10096"/>
                <a:gd name="connsiteY3" fmla="*/ 27509 h 27509"/>
                <a:gd name="connsiteX4" fmla="*/ 1 w 10096"/>
                <a:gd name="connsiteY4" fmla="*/ 18489 h 27509"/>
                <a:gd name="connsiteX0" fmla="*/ 1 w 10003"/>
                <a:gd name="connsiteY0" fmla="*/ 18778 h 27798"/>
                <a:gd name="connsiteX1" fmla="*/ 10003 w 10003"/>
                <a:gd name="connsiteY1" fmla="*/ 0 h 27798"/>
                <a:gd name="connsiteX2" fmla="*/ 9980 w 10003"/>
                <a:gd name="connsiteY2" fmla="*/ 27798 h 27798"/>
                <a:gd name="connsiteX3" fmla="*/ 27 w 10003"/>
                <a:gd name="connsiteY3" fmla="*/ 27798 h 27798"/>
                <a:gd name="connsiteX4" fmla="*/ 1 w 10003"/>
                <a:gd name="connsiteY4" fmla="*/ 18778 h 27798"/>
                <a:gd name="connsiteX0" fmla="*/ 36 w 9976"/>
                <a:gd name="connsiteY0" fmla="*/ 12092 h 27798"/>
                <a:gd name="connsiteX1" fmla="*/ 9976 w 9976"/>
                <a:gd name="connsiteY1" fmla="*/ 0 h 27798"/>
                <a:gd name="connsiteX2" fmla="*/ 9953 w 9976"/>
                <a:gd name="connsiteY2" fmla="*/ 27798 h 27798"/>
                <a:gd name="connsiteX3" fmla="*/ 0 w 9976"/>
                <a:gd name="connsiteY3" fmla="*/ 27798 h 27798"/>
                <a:gd name="connsiteX4" fmla="*/ 36 w 9976"/>
                <a:gd name="connsiteY4" fmla="*/ 12092 h 27798"/>
                <a:gd name="connsiteX0" fmla="*/ 36 w 10000"/>
                <a:gd name="connsiteY0" fmla="*/ 4350 h 10000"/>
                <a:gd name="connsiteX1" fmla="*/ 2769 w 10000"/>
                <a:gd name="connsiteY1" fmla="*/ 3175 h 10000"/>
                <a:gd name="connsiteX2" fmla="*/ 10000 w 10000"/>
                <a:gd name="connsiteY2" fmla="*/ 0 h 10000"/>
                <a:gd name="connsiteX3" fmla="*/ 9977 w 10000"/>
                <a:gd name="connsiteY3" fmla="*/ 10000 h 10000"/>
                <a:gd name="connsiteX4" fmla="*/ 0 w 10000"/>
                <a:gd name="connsiteY4" fmla="*/ 10000 h 10000"/>
                <a:gd name="connsiteX5" fmla="*/ 36 w 10000"/>
                <a:gd name="connsiteY5" fmla="*/ 4350 h 10000"/>
                <a:gd name="connsiteX0" fmla="*/ 36 w 10000"/>
                <a:gd name="connsiteY0" fmla="*/ 4350 h 10000"/>
                <a:gd name="connsiteX1" fmla="*/ 2769 w 10000"/>
                <a:gd name="connsiteY1" fmla="*/ 3175 h 10000"/>
                <a:gd name="connsiteX2" fmla="*/ 5557 w 10000"/>
                <a:gd name="connsiteY2" fmla="*/ 2003 h 10000"/>
                <a:gd name="connsiteX3" fmla="*/ 10000 w 10000"/>
                <a:gd name="connsiteY3" fmla="*/ 0 h 10000"/>
                <a:gd name="connsiteX4" fmla="*/ 9977 w 10000"/>
                <a:gd name="connsiteY4" fmla="*/ 10000 h 10000"/>
                <a:gd name="connsiteX5" fmla="*/ 0 w 10000"/>
                <a:gd name="connsiteY5" fmla="*/ 10000 h 10000"/>
                <a:gd name="connsiteX6" fmla="*/ 36 w 10000"/>
                <a:gd name="connsiteY6" fmla="*/ 4350 h 10000"/>
                <a:gd name="connsiteX0" fmla="*/ 36 w 10000"/>
                <a:gd name="connsiteY0" fmla="*/ 4350 h 10000"/>
                <a:gd name="connsiteX1" fmla="*/ 2769 w 10000"/>
                <a:gd name="connsiteY1" fmla="*/ 3175 h 10000"/>
                <a:gd name="connsiteX2" fmla="*/ 5557 w 10000"/>
                <a:gd name="connsiteY2" fmla="*/ 2003 h 10000"/>
                <a:gd name="connsiteX3" fmla="*/ 8222 w 10000"/>
                <a:gd name="connsiteY3" fmla="*/ 792 h 10000"/>
                <a:gd name="connsiteX4" fmla="*/ 10000 w 10000"/>
                <a:gd name="connsiteY4" fmla="*/ 0 h 10000"/>
                <a:gd name="connsiteX5" fmla="*/ 9977 w 10000"/>
                <a:gd name="connsiteY5" fmla="*/ 10000 h 10000"/>
                <a:gd name="connsiteX6" fmla="*/ 0 w 10000"/>
                <a:gd name="connsiteY6" fmla="*/ 10000 h 10000"/>
                <a:gd name="connsiteX7" fmla="*/ 36 w 10000"/>
                <a:gd name="connsiteY7" fmla="*/ 4350 h 10000"/>
                <a:gd name="connsiteX0" fmla="*/ 36 w 10000"/>
                <a:gd name="connsiteY0" fmla="*/ 4350 h 10000"/>
                <a:gd name="connsiteX1" fmla="*/ 2749 w 10000"/>
                <a:gd name="connsiteY1" fmla="*/ 1691 h 10000"/>
                <a:gd name="connsiteX2" fmla="*/ 5557 w 10000"/>
                <a:gd name="connsiteY2" fmla="*/ 2003 h 10000"/>
                <a:gd name="connsiteX3" fmla="*/ 8222 w 10000"/>
                <a:gd name="connsiteY3" fmla="*/ 792 h 10000"/>
                <a:gd name="connsiteX4" fmla="*/ 10000 w 10000"/>
                <a:gd name="connsiteY4" fmla="*/ 0 h 10000"/>
                <a:gd name="connsiteX5" fmla="*/ 9977 w 10000"/>
                <a:gd name="connsiteY5" fmla="*/ 10000 h 10000"/>
                <a:gd name="connsiteX6" fmla="*/ 0 w 10000"/>
                <a:gd name="connsiteY6" fmla="*/ 10000 h 10000"/>
                <a:gd name="connsiteX7" fmla="*/ 36 w 10000"/>
                <a:gd name="connsiteY7" fmla="*/ 4350 h 10000"/>
                <a:gd name="connsiteX0" fmla="*/ 36 w 10000"/>
                <a:gd name="connsiteY0" fmla="*/ 4350 h 10000"/>
                <a:gd name="connsiteX1" fmla="*/ 2749 w 10000"/>
                <a:gd name="connsiteY1" fmla="*/ 1691 h 10000"/>
                <a:gd name="connsiteX2" fmla="*/ 5516 w 10000"/>
                <a:gd name="connsiteY2" fmla="*/ 1183 h 10000"/>
                <a:gd name="connsiteX3" fmla="*/ 8222 w 10000"/>
                <a:gd name="connsiteY3" fmla="*/ 792 h 10000"/>
                <a:gd name="connsiteX4" fmla="*/ 10000 w 10000"/>
                <a:gd name="connsiteY4" fmla="*/ 0 h 10000"/>
                <a:gd name="connsiteX5" fmla="*/ 9977 w 10000"/>
                <a:gd name="connsiteY5" fmla="*/ 10000 h 10000"/>
                <a:gd name="connsiteX6" fmla="*/ 0 w 10000"/>
                <a:gd name="connsiteY6" fmla="*/ 10000 h 10000"/>
                <a:gd name="connsiteX7" fmla="*/ 36 w 10000"/>
                <a:gd name="connsiteY7" fmla="*/ 4350 h 10000"/>
                <a:gd name="connsiteX0" fmla="*/ 87 w 10000"/>
                <a:gd name="connsiteY0" fmla="*/ 6420 h 10000"/>
                <a:gd name="connsiteX1" fmla="*/ 2749 w 10000"/>
                <a:gd name="connsiteY1" fmla="*/ 1691 h 10000"/>
                <a:gd name="connsiteX2" fmla="*/ 5516 w 10000"/>
                <a:gd name="connsiteY2" fmla="*/ 1183 h 10000"/>
                <a:gd name="connsiteX3" fmla="*/ 8222 w 10000"/>
                <a:gd name="connsiteY3" fmla="*/ 792 h 10000"/>
                <a:gd name="connsiteX4" fmla="*/ 10000 w 10000"/>
                <a:gd name="connsiteY4" fmla="*/ 0 h 10000"/>
                <a:gd name="connsiteX5" fmla="*/ 9977 w 10000"/>
                <a:gd name="connsiteY5" fmla="*/ 10000 h 10000"/>
                <a:gd name="connsiteX6" fmla="*/ 0 w 10000"/>
                <a:gd name="connsiteY6" fmla="*/ 10000 h 10000"/>
                <a:gd name="connsiteX7" fmla="*/ 87 w 10000"/>
                <a:gd name="connsiteY7" fmla="*/ 6420 h 10000"/>
                <a:gd name="connsiteX0" fmla="*/ 87 w 10000"/>
                <a:gd name="connsiteY0" fmla="*/ 6420 h 10000"/>
                <a:gd name="connsiteX1" fmla="*/ 2790 w 10000"/>
                <a:gd name="connsiteY1" fmla="*/ 3956 h 10000"/>
                <a:gd name="connsiteX2" fmla="*/ 5516 w 10000"/>
                <a:gd name="connsiteY2" fmla="*/ 1183 h 10000"/>
                <a:gd name="connsiteX3" fmla="*/ 8222 w 10000"/>
                <a:gd name="connsiteY3" fmla="*/ 792 h 10000"/>
                <a:gd name="connsiteX4" fmla="*/ 10000 w 10000"/>
                <a:gd name="connsiteY4" fmla="*/ 0 h 10000"/>
                <a:gd name="connsiteX5" fmla="*/ 9977 w 10000"/>
                <a:gd name="connsiteY5" fmla="*/ 10000 h 10000"/>
                <a:gd name="connsiteX6" fmla="*/ 0 w 10000"/>
                <a:gd name="connsiteY6" fmla="*/ 10000 h 10000"/>
                <a:gd name="connsiteX7" fmla="*/ 87 w 10000"/>
                <a:gd name="connsiteY7" fmla="*/ 6420 h 10000"/>
                <a:gd name="connsiteX0" fmla="*/ 87 w 10000"/>
                <a:gd name="connsiteY0" fmla="*/ 6420 h 10000"/>
                <a:gd name="connsiteX1" fmla="*/ 2790 w 10000"/>
                <a:gd name="connsiteY1" fmla="*/ 3956 h 10000"/>
                <a:gd name="connsiteX2" fmla="*/ 5485 w 10000"/>
                <a:gd name="connsiteY2" fmla="*/ 1027 h 10000"/>
                <a:gd name="connsiteX3" fmla="*/ 8222 w 10000"/>
                <a:gd name="connsiteY3" fmla="*/ 792 h 10000"/>
                <a:gd name="connsiteX4" fmla="*/ 10000 w 10000"/>
                <a:gd name="connsiteY4" fmla="*/ 0 h 10000"/>
                <a:gd name="connsiteX5" fmla="*/ 9977 w 10000"/>
                <a:gd name="connsiteY5" fmla="*/ 10000 h 10000"/>
                <a:gd name="connsiteX6" fmla="*/ 0 w 10000"/>
                <a:gd name="connsiteY6" fmla="*/ 10000 h 10000"/>
                <a:gd name="connsiteX7" fmla="*/ 87 w 10000"/>
                <a:gd name="connsiteY7" fmla="*/ 6420 h 10000"/>
                <a:gd name="connsiteX0" fmla="*/ 87 w 10000"/>
                <a:gd name="connsiteY0" fmla="*/ 6420 h 10000"/>
                <a:gd name="connsiteX1" fmla="*/ 2790 w 10000"/>
                <a:gd name="connsiteY1" fmla="*/ 3956 h 10000"/>
                <a:gd name="connsiteX2" fmla="*/ 5485 w 10000"/>
                <a:gd name="connsiteY2" fmla="*/ 1027 h 10000"/>
                <a:gd name="connsiteX3" fmla="*/ 8232 w 10000"/>
                <a:gd name="connsiteY3" fmla="*/ 206 h 10000"/>
                <a:gd name="connsiteX4" fmla="*/ 10000 w 10000"/>
                <a:gd name="connsiteY4" fmla="*/ 0 h 10000"/>
                <a:gd name="connsiteX5" fmla="*/ 9977 w 10000"/>
                <a:gd name="connsiteY5" fmla="*/ 10000 h 10000"/>
                <a:gd name="connsiteX6" fmla="*/ 0 w 10000"/>
                <a:gd name="connsiteY6" fmla="*/ 10000 h 10000"/>
                <a:gd name="connsiteX7" fmla="*/ 87 w 10000"/>
                <a:gd name="connsiteY7" fmla="*/ 6420 h 10000"/>
                <a:gd name="connsiteX0" fmla="*/ 36 w 10000"/>
                <a:gd name="connsiteY0" fmla="*/ 6420 h 10000"/>
                <a:gd name="connsiteX1" fmla="*/ 2790 w 10000"/>
                <a:gd name="connsiteY1" fmla="*/ 3956 h 10000"/>
                <a:gd name="connsiteX2" fmla="*/ 5485 w 10000"/>
                <a:gd name="connsiteY2" fmla="*/ 1027 h 10000"/>
                <a:gd name="connsiteX3" fmla="*/ 8232 w 10000"/>
                <a:gd name="connsiteY3" fmla="*/ 206 h 10000"/>
                <a:gd name="connsiteX4" fmla="*/ 10000 w 10000"/>
                <a:gd name="connsiteY4" fmla="*/ 0 h 10000"/>
                <a:gd name="connsiteX5" fmla="*/ 9977 w 10000"/>
                <a:gd name="connsiteY5" fmla="*/ 10000 h 10000"/>
                <a:gd name="connsiteX6" fmla="*/ 0 w 10000"/>
                <a:gd name="connsiteY6" fmla="*/ 10000 h 10000"/>
                <a:gd name="connsiteX7" fmla="*/ 36 w 10000"/>
                <a:gd name="connsiteY7" fmla="*/ 6420 h 10000"/>
                <a:gd name="connsiteX0" fmla="*/ 36 w 10006"/>
                <a:gd name="connsiteY0" fmla="*/ 6420 h 10000"/>
                <a:gd name="connsiteX1" fmla="*/ 2790 w 10006"/>
                <a:gd name="connsiteY1" fmla="*/ 3956 h 10000"/>
                <a:gd name="connsiteX2" fmla="*/ 5485 w 10006"/>
                <a:gd name="connsiteY2" fmla="*/ 1027 h 10000"/>
                <a:gd name="connsiteX3" fmla="*/ 8232 w 10006"/>
                <a:gd name="connsiteY3" fmla="*/ 206 h 10000"/>
                <a:gd name="connsiteX4" fmla="*/ 10000 w 10006"/>
                <a:gd name="connsiteY4" fmla="*/ 0 h 10000"/>
                <a:gd name="connsiteX5" fmla="*/ 10002 w 10006"/>
                <a:gd name="connsiteY5" fmla="*/ 9976 h 10000"/>
                <a:gd name="connsiteX6" fmla="*/ 0 w 10006"/>
                <a:gd name="connsiteY6" fmla="*/ 10000 h 10000"/>
                <a:gd name="connsiteX7" fmla="*/ 36 w 10006"/>
                <a:gd name="connsiteY7" fmla="*/ 642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6" h="10000">
                  <a:moveTo>
                    <a:pt x="36" y="6420"/>
                  </a:moveTo>
                  <a:lnTo>
                    <a:pt x="2790" y="3956"/>
                  </a:lnTo>
                  <a:lnTo>
                    <a:pt x="5485" y="1027"/>
                  </a:lnTo>
                  <a:lnTo>
                    <a:pt x="8232" y="206"/>
                  </a:lnTo>
                  <a:lnTo>
                    <a:pt x="10000" y="0"/>
                  </a:lnTo>
                  <a:cubicBezTo>
                    <a:pt x="9984" y="1199"/>
                    <a:pt x="10018" y="8777"/>
                    <a:pt x="10002" y="9976"/>
                  </a:cubicBezTo>
                  <a:lnTo>
                    <a:pt x="0" y="10000"/>
                  </a:lnTo>
                  <a:cubicBezTo>
                    <a:pt x="10" y="9962"/>
                    <a:pt x="26" y="6458"/>
                    <a:pt x="36" y="6420"/>
                  </a:cubicBezTo>
                  <a:close/>
                </a:path>
              </a:pathLst>
            </a:custGeom>
            <a:solidFill>
              <a:schemeClr val="bg2">
                <a:lumMod val="90000"/>
                <a:alpha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lowchart: Manual Input 256">
              <a:extLst>
                <a:ext uri="{FF2B5EF4-FFF2-40B4-BE49-F238E27FC236}">
                  <a16:creationId xmlns:a16="http://schemas.microsoft.com/office/drawing/2014/main" id="{105E956E-69FD-4831-2B6E-1B065DE5987E}"/>
                </a:ext>
              </a:extLst>
            </p:cNvPr>
            <p:cNvSpPr/>
            <p:nvPr/>
          </p:nvSpPr>
          <p:spPr>
            <a:xfrm>
              <a:off x="1911070" y="642308"/>
              <a:ext cx="1452935" cy="126486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19"/>
                <a:gd name="connsiteY0" fmla="*/ 1268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19 w 10019"/>
                <a:gd name="connsiteY3" fmla="*/ 10000 h 10000"/>
                <a:gd name="connsiteX4" fmla="*/ 0 w 10019"/>
                <a:gd name="connsiteY4" fmla="*/ 126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9" h="10000">
                  <a:moveTo>
                    <a:pt x="0" y="1268"/>
                  </a:moveTo>
                  <a:lnTo>
                    <a:pt x="10019" y="0"/>
                  </a:lnTo>
                  <a:lnTo>
                    <a:pt x="10019" y="10000"/>
                  </a:lnTo>
                  <a:lnTo>
                    <a:pt x="19" y="10000"/>
                  </a:lnTo>
                  <a:cubicBezTo>
                    <a:pt x="13" y="7089"/>
                    <a:pt x="6" y="4179"/>
                    <a:pt x="0" y="126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0398D7D0-C893-C787-ADCF-52E310FAFBA4}"/>
                </a:ext>
              </a:extLst>
            </p:cNvPr>
            <p:cNvCxnSpPr/>
            <p:nvPr/>
          </p:nvCxnSpPr>
          <p:spPr>
            <a:xfrm>
              <a:off x="-2471639" y="1907169"/>
              <a:ext cx="583564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3" name="Rectangle 232">
            <a:extLst>
              <a:ext uri="{FF2B5EF4-FFF2-40B4-BE49-F238E27FC236}">
                <a16:creationId xmlns:a16="http://schemas.microsoft.com/office/drawing/2014/main" id="{59F325C2-7420-4BB5-0EAF-F0C143187B3F}"/>
              </a:ext>
            </a:extLst>
          </p:cNvPr>
          <p:cNvSpPr/>
          <p:nvPr/>
        </p:nvSpPr>
        <p:spPr>
          <a:xfrm>
            <a:off x="5882544" y="4708431"/>
            <a:ext cx="4238267" cy="251538"/>
          </a:xfrm>
          <a:prstGeom prst="rect">
            <a:avLst/>
          </a:prstGeom>
          <a:solidFill>
            <a:srgbClr val="E3E2E2">
              <a:alpha val="62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Flowchart: Manual Input 256">
            <a:extLst>
              <a:ext uri="{FF2B5EF4-FFF2-40B4-BE49-F238E27FC236}">
                <a16:creationId xmlns:a16="http://schemas.microsoft.com/office/drawing/2014/main" id="{86C546EB-BCAC-56C6-A20C-CBB44ADFDA9B}"/>
              </a:ext>
            </a:extLst>
          </p:cNvPr>
          <p:cNvSpPr/>
          <p:nvPr/>
        </p:nvSpPr>
        <p:spPr>
          <a:xfrm>
            <a:off x="10264176" y="4039313"/>
            <a:ext cx="1438800" cy="92333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1268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19 w 10019"/>
              <a:gd name="connsiteY3" fmla="*/ 10000 h 10000"/>
              <a:gd name="connsiteX4" fmla="*/ 0 w 10019"/>
              <a:gd name="connsiteY4" fmla="*/ 1268 h 10000"/>
              <a:gd name="connsiteX0" fmla="*/ 0 w 10075"/>
              <a:gd name="connsiteY0" fmla="*/ 0 h 8732"/>
              <a:gd name="connsiteX1" fmla="*/ 10075 w 10075"/>
              <a:gd name="connsiteY1" fmla="*/ 83 h 8732"/>
              <a:gd name="connsiteX2" fmla="*/ 10019 w 10075"/>
              <a:gd name="connsiteY2" fmla="*/ 8732 h 8732"/>
              <a:gd name="connsiteX3" fmla="*/ 19 w 10075"/>
              <a:gd name="connsiteY3" fmla="*/ 8732 h 8732"/>
              <a:gd name="connsiteX4" fmla="*/ 0 w 10075"/>
              <a:gd name="connsiteY4" fmla="*/ 0 h 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5" h="8732">
                <a:moveTo>
                  <a:pt x="0" y="0"/>
                </a:moveTo>
                <a:lnTo>
                  <a:pt x="10075" y="83"/>
                </a:lnTo>
                <a:cubicBezTo>
                  <a:pt x="10056" y="2966"/>
                  <a:pt x="10038" y="5849"/>
                  <a:pt x="10019" y="8732"/>
                </a:cubicBezTo>
                <a:lnTo>
                  <a:pt x="19" y="8732"/>
                </a:lnTo>
                <a:cubicBezTo>
                  <a:pt x="13" y="5821"/>
                  <a:pt x="6" y="2911"/>
                  <a:pt x="0" y="0"/>
                </a:cubicBezTo>
                <a:close/>
              </a:path>
            </a:pathLst>
          </a:custGeom>
          <a:pattFill prst="ltVer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F2CA3BA2-955D-5612-D33F-6FBF78F68175}"/>
              </a:ext>
            </a:extLst>
          </p:cNvPr>
          <p:cNvSpPr txBox="1"/>
          <p:nvPr/>
        </p:nvSpPr>
        <p:spPr>
          <a:xfrm>
            <a:off x="6485644" y="4023226"/>
            <a:ext cx="67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1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35808BAD-8841-2D08-D68C-77A4BC9A692A}"/>
              </a:ext>
            </a:extLst>
          </p:cNvPr>
          <p:cNvSpPr txBox="1"/>
          <p:nvPr/>
        </p:nvSpPr>
        <p:spPr>
          <a:xfrm>
            <a:off x="10624143" y="4001302"/>
            <a:ext cx="670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01FF949B-A0D7-37C0-9A7C-BF5406B8E74A}"/>
              </a:ext>
            </a:extLst>
          </p:cNvPr>
          <p:cNvSpPr/>
          <p:nvPr/>
        </p:nvSpPr>
        <p:spPr>
          <a:xfrm>
            <a:off x="5859799" y="3109860"/>
            <a:ext cx="4282228" cy="559428"/>
          </a:xfrm>
          <a:custGeom>
            <a:avLst/>
            <a:gdLst>
              <a:gd name="connsiteX0" fmla="*/ 0 w 2308101"/>
              <a:gd name="connsiteY0" fmla="*/ 0 h 305429"/>
              <a:gd name="connsiteX1" fmla="*/ 2308101 w 2308101"/>
              <a:gd name="connsiteY1" fmla="*/ 0 h 305429"/>
              <a:gd name="connsiteX2" fmla="*/ 2308101 w 2308101"/>
              <a:gd name="connsiteY2" fmla="*/ 305429 h 305429"/>
              <a:gd name="connsiteX3" fmla="*/ 0 w 2308101"/>
              <a:gd name="connsiteY3" fmla="*/ 305429 h 305429"/>
              <a:gd name="connsiteX4" fmla="*/ 0 w 2308101"/>
              <a:gd name="connsiteY4" fmla="*/ 0 h 305429"/>
              <a:gd name="connsiteX0" fmla="*/ 0 w 2311729"/>
              <a:gd name="connsiteY0" fmla="*/ 68943 h 305429"/>
              <a:gd name="connsiteX1" fmla="*/ 2311729 w 2311729"/>
              <a:gd name="connsiteY1" fmla="*/ 0 h 305429"/>
              <a:gd name="connsiteX2" fmla="*/ 2311729 w 2311729"/>
              <a:gd name="connsiteY2" fmla="*/ 305429 h 305429"/>
              <a:gd name="connsiteX3" fmla="*/ 3628 w 2311729"/>
              <a:gd name="connsiteY3" fmla="*/ 305429 h 305429"/>
              <a:gd name="connsiteX4" fmla="*/ 0 w 2311729"/>
              <a:gd name="connsiteY4" fmla="*/ 68943 h 305429"/>
              <a:gd name="connsiteX0" fmla="*/ 0 w 2329871"/>
              <a:gd name="connsiteY0" fmla="*/ 228600 h 465086"/>
              <a:gd name="connsiteX1" fmla="*/ 2329871 w 2329871"/>
              <a:gd name="connsiteY1" fmla="*/ 0 h 465086"/>
              <a:gd name="connsiteX2" fmla="*/ 2311729 w 2329871"/>
              <a:gd name="connsiteY2" fmla="*/ 465086 h 465086"/>
              <a:gd name="connsiteX3" fmla="*/ 3628 w 2329871"/>
              <a:gd name="connsiteY3" fmla="*/ 465086 h 465086"/>
              <a:gd name="connsiteX4" fmla="*/ 0 w 2329871"/>
              <a:gd name="connsiteY4" fmla="*/ 228600 h 465086"/>
              <a:gd name="connsiteX0" fmla="*/ 0 w 2326243"/>
              <a:gd name="connsiteY0" fmla="*/ 322942 h 559428"/>
              <a:gd name="connsiteX1" fmla="*/ 2326243 w 2326243"/>
              <a:gd name="connsiteY1" fmla="*/ 0 h 559428"/>
              <a:gd name="connsiteX2" fmla="*/ 2311729 w 2326243"/>
              <a:gd name="connsiteY2" fmla="*/ 559428 h 559428"/>
              <a:gd name="connsiteX3" fmla="*/ 3628 w 2326243"/>
              <a:gd name="connsiteY3" fmla="*/ 559428 h 559428"/>
              <a:gd name="connsiteX4" fmla="*/ 0 w 2326243"/>
              <a:gd name="connsiteY4" fmla="*/ 322942 h 559428"/>
              <a:gd name="connsiteX0" fmla="*/ 0 w 2326243"/>
              <a:gd name="connsiteY0" fmla="*/ 322942 h 559428"/>
              <a:gd name="connsiteX1" fmla="*/ 1153039 w 2326243"/>
              <a:gd name="connsiteY1" fmla="*/ 163745 h 559428"/>
              <a:gd name="connsiteX2" fmla="*/ 2326243 w 2326243"/>
              <a:gd name="connsiteY2" fmla="*/ 0 h 559428"/>
              <a:gd name="connsiteX3" fmla="*/ 2311729 w 2326243"/>
              <a:gd name="connsiteY3" fmla="*/ 559428 h 559428"/>
              <a:gd name="connsiteX4" fmla="*/ 3628 w 2326243"/>
              <a:gd name="connsiteY4" fmla="*/ 559428 h 559428"/>
              <a:gd name="connsiteX5" fmla="*/ 0 w 2326243"/>
              <a:gd name="connsiteY5" fmla="*/ 322942 h 559428"/>
              <a:gd name="connsiteX0" fmla="*/ 0 w 4207295"/>
              <a:gd name="connsiteY0" fmla="*/ 322942 h 559428"/>
              <a:gd name="connsiteX1" fmla="*/ 1153039 w 4207295"/>
              <a:gd name="connsiteY1" fmla="*/ 163745 h 559428"/>
              <a:gd name="connsiteX2" fmla="*/ 4207295 w 4207295"/>
              <a:gd name="connsiteY2" fmla="*/ 0 h 559428"/>
              <a:gd name="connsiteX3" fmla="*/ 2311729 w 4207295"/>
              <a:gd name="connsiteY3" fmla="*/ 559428 h 559428"/>
              <a:gd name="connsiteX4" fmla="*/ 3628 w 4207295"/>
              <a:gd name="connsiteY4" fmla="*/ 559428 h 559428"/>
              <a:gd name="connsiteX5" fmla="*/ 0 w 4207295"/>
              <a:gd name="connsiteY5" fmla="*/ 322942 h 559428"/>
              <a:gd name="connsiteX0" fmla="*/ 0 w 4207295"/>
              <a:gd name="connsiteY0" fmla="*/ 322942 h 559428"/>
              <a:gd name="connsiteX1" fmla="*/ 2319987 w 4207295"/>
              <a:gd name="connsiteY1" fmla="*/ 15700 h 559428"/>
              <a:gd name="connsiteX2" fmla="*/ 4207295 w 4207295"/>
              <a:gd name="connsiteY2" fmla="*/ 0 h 559428"/>
              <a:gd name="connsiteX3" fmla="*/ 2311729 w 4207295"/>
              <a:gd name="connsiteY3" fmla="*/ 559428 h 559428"/>
              <a:gd name="connsiteX4" fmla="*/ 3628 w 4207295"/>
              <a:gd name="connsiteY4" fmla="*/ 559428 h 559428"/>
              <a:gd name="connsiteX5" fmla="*/ 0 w 4207295"/>
              <a:gd name="connsiteY5" fmla="*/ 322942 h 559428"/>
              <a:gd name="connsiteX0" fmla="*/ 0 w 4218906"/>
              <a:gd name="connsiteY0" fmla="*/ 322942 h 559428"/>
              <a:gd name="connsiteX1" fmla="*/ 2319987 w 4218906"/>
              <a:gd name="connsiteY1" fmla="*/ 15700 h 559428"/>
              <a:gd name="connsiteX2" fmla="*/ 4207295 w 4218906"/>
              <a:gd name="connsiteY2" fmla="*/ 0 h 559428"/>
              <a:gd name="connsiteX3" fmla="*/ 4218906 w 4218906"/>
              <a:gd name="connsiteY3" fmla="*/ 550720 h 559428"/>
              <a:gd name="connsiteX4" fmla="*/ 3628 w 4218906"/>
              <a:gd name="connsiteY4" fmla="*/ 559428 h 559428"/>
              <a:gd name="connsiteX5" fmla="*/ 0 w 4218906"/>
              <a:gd name="connsiteY5" fmla="*/ 322942 h 5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8906" h="559428">
                <a:moveTo>
                  <a:pt x="0" y="322942"/>
                </a:moveTo>
                <a:lnTo>
                  <a:pt x="2319987" y="15700"/>
                </a:lnTo>
                <a:lnTo>
                  <a:pt x="4207295" y="0"/>
                </a:lnTo>
                <a:lnTo>
                  <a:pt x="4218906" y="550720"/>
                </a:lnTo>
                <a:lnTo>
                  <a:pt x="3628" y="559428"/>
                </a:lnTo>
                <a:cubicBezTo>
                  <a:pt x="2419" y="480599"/>
                  <a:pt x="1209" y="401771"/>
                  <a:pt x="0" y="322942"/>
                </a:cubicBezTo>
                <a:close/>
              </a:path>
            </a:pathLst>
          </a:custGeom>
          <a:solidFill>
            <a:srgbClr val="E3E2E2">
              <a:alpha val="62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D0334CE8-B02C-4F1D-C032-E0C47F945C84}"/>
              </a:ext>
            </a:extLst>
          </p:cNvPr>
          <p:cNvCxnSpPr>
            <a:cxnSpLocks/>
          </p:cNvCxnSpPr>
          <p:nvPr/>
        </p:nvCxnSpPr>
        <p:spPr>
          <a:xfrm>
            <a:off x="3724876" y="2289015"/>
            <a:ext cx="798137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E6D5DCC6-C376-5E93-1F9C-BDDF72FACFEB}"/>
              </a:ext>
            </a:extLst>
          </p:cNvPr>
          <p:cNvCxnSpPr>
            <a:cxnSpLocks/>
          </p:cNvCxnSpPr>
          <p:nvPr/>
        </p:nvCxnSpPr>
        <p:spPr>
          <a:xfrm>
            <a:off x="3733311" y="3654238"/>
            <a:ext cx="798137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02562DF5-63FE-33C9-6373-38C37CD002DE}"/>
              </a:ext>
            </a:extLst>
          </p:cNvPr>
          <p:cNvCxnSpPr>
            <a:cxnSpLocks/>
          </p:cNvCxnSpPr>
          <p:nvPr/>
        </p:nvCxnSpPr>
        <p:spPr>
          <a:xfrm>
            <a:off x="3724876" y="4962643"/>
            <a:ext cx="798137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32E685FD-4B6B-FF87-EFDD-CE4ACB1DF994}"/>
              </a:ext>
            </a:extLst>
          </p:cNvPr>
          <p:cNvCxnSpPr>
            <a:cxnSpLocks/>
          </p:cNvCxnSpPr>
          <p:nvPr/>
        </p:nvCxnSpPr>
        <p:spPr>
          <a:xfrm>
            <a:off x="3724876" y="6183612"/>
            <a:ext cx="798137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2" name="TextBox 251">
            <a:extLst>
              <a:ext uri="{FF2B5EF4-FFF2-40B4-BE49-F238E27FC236}">
                <a16:creationId xmlns:a16="http://schemas.microsoft.com/office/drawing/2014/main" id="{5F6D0215-A691-DDFE-F7C3-3A19432EA8B0}"/>
              </a:ext>
            </a:extLst>
          </p:cNvPr>
          <p:cNvSpPr txBox="1"/>
          <p:nvPr/>
        </p:nvSpPr>
        <p:spPr>
          <a:xfrm>
            <a:off x="7653724" y="4035270"/>
            <a:ext cx="67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1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EE10B471-3BB7-9BAD-FFF4-D442F634464A}"/>
              </a:ext>
            </a:extLst>
          </p:cNvPr>
          <p:cNvSpPr txBox="1"/>
          <p:nvPr/>
        </p:nvSpPr>
        <p:spPr>
          <a:xfrm>
            <a:off x="9376780" y="4076841"/>
            <a:ext cx="67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1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5C3C5278-4E1A-7B48-E654-89A1F79018FC}"/>
              </a:ext>
            </a:extLst>
          </p:cNvPr>
          <p:cNvSpPr txBox="1"/>
          <p:nvPr/>
        </p:nvSpPr>
        <p:spPr>
          <a:xfrm>
            <a:off x="6485644" y="2488616"/>
            <a:ext cx="67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5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7649FD1C-43FC-5F0E-EE55-F6D792079560}"/>
              </a:ext>
            </a:extLst>
          </p:cNvPr>
          <p:cNvSpPr txBox="1"/>
          <p:nvPr/>
        </p:nvSpPr>
        <p:spPr>
          <a:xfrm>
            <a:off x="7533978" y="2500660"/>
            <a:ext cx="889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9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263B36B3-EAE3-483A-BEF7-53D0BBA2AE88}"/>
              </a:ext>
            </a:extLst>
          </p:cNvPr>
          <p:cNvSpPr txBox="1"/>
          <p:nvPr/>
        </p:nvSpPr>
        <p:spPr>
          <a:xfrm>
            <a:off x="5902457" y="5373366"/>
            <a:ext cx="132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980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308D93BD-967C-05D8-E628-0098A54EED37}"/>
              </a:ext>
            </a:extLst>
          </p:cNvPr>
          <p:cNvSpPr txBox="1"/>
          <p:nvPr/>
        </p:nvSpPr>
        <p:spPr>
          <a:xfrm>
            <a:off x="7206335" y="5373366"/>
            <a:ext cx="1356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1,235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8108A4CB-88BF-869F-5E7F-5290D2468FA7}"/>
              </a:ext>
            </a:extLst>
          </p:cNvPr>
          <p:cNvSpPr txBox="1"/>
          <p:nvPr/>
        </p:nvSpPr>
        <p:spPr>
          <a:xfrm>
            <a:off x="8625478" y="5373366"/>
            <a:ext cx="142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1,428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5B933E9B-5D8A-62D2-AC9C-9965578B6487}"/>
              </a:ext>
            </a:extLst>
          </p:cNvPr>
          <p:cNvSpPr txBox="1"/>
          <p:nvPr/>
        </p:nvSpPr>
        <p:spPr>
          <a:xfrm>
            <a:off x="10254790" y="5373366"/>
            <a:ext cx="142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</a:rPr>
              <a:t>1,600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719665C0-6563-5B66-B66D-F0C8BD19F0E8}"/>
              </a:ext>
            </a:extLst>
          </p:cNvPr>
          <p:cNvSpPr txBox="1"/>
          <p:nvPr/>
        </p:nvSpPr>
        <p:spPr>
          <a:xfrm>
            <a:off x="8751937" y="2476974"/>
            <a:ext cx="1565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</a:rPr>
              <a:t>12 </a:t>
            </a:r>
            <a:r>
              <a:rPr lang="en-US" sz="2400" b="1"/>
              <a:t>(-4)</a:t>
            </a:r>
            <a:endParaRPr lang="en-US" sz="3600" b="1"/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BA225F63-CCF1-EFBA-026A-4992FD548D50}"/>
              </a:ext>
            </a:extLst>
          </p:cNvPr>
          <p:cNvSpPr txBox="1"/>
          <p:nvPr/>
        </p:nvSpPr>
        <p:spPr>
          <a:xfrm>
            <a:off x="7339298" y="1203869"/>
            <a:ext cx="2796308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lo-LA" sz="1600">
                <a:latin typeface="Phetsarath OT" panose="02000500000000020004" pitchFamily="2" charset="0"/>
                <a:cs typeface="Phetsarath OT" panose="02000500000000020004" pitchFamily="2" charset="0"/>
              </a:rPr>
              <a:t>ປະເມີນຕົນເອງ </a:t>
            </a:r>
            <a:r>
              <a:rPr lang="en-US" sz="1600">
                <a:latin typeface="Phetsarath OT" panose="02000500000000020004" pitchFamily="2" charset="0"/>
                <a:cs typeface="Phetsarath OT" panose="02000500000000020004" pitchFamily="2" charset="0"/>
              </a:rPr>
              <a:t>: …….</a:t>
            </a:r>
            <a:r>
              <a:rPr lang="lo-LA" sz="1600">
                <a:latin typeface="Phetsarath OT" panose="02000500000000020004" pitchFamily="2" charset="0"/>
                <a:cs typeface="Phetsarath OT" panose="02000500000000020004" pitchFamily="2" charset="0"/>
              </a:rPr>
              <a:t>	</a:t>
            </a:r>
            <a:r>
              <a:rPr lang="en-US" sz="3200" b="1">
                <a:cs typeface="Phetsarath OT" panose="02000500000000020004" pitchFamily="2" charset="0"/>
              </a:rPr>
              <a:t>24</a:t>
            </a:r>
          </a:p>
          <a:p>
            <a:r>
              <a:rPr lang="lo-LA" sz="1600">
                <a:latin typeface="Phetsarath OT" panose="02000500000000020004" pitchFamily="2" charset="0"/>
                <a:cs typeface="Phetsarath OT" panose="02000500000000020004" pitchFamily="2" charset="0"/>
              </a:rPr>
              <a:t>ປະເມີນພາຍນອກ </a:t>
            </a:r>
            <a:r>
              <a:rPr lang="en-US" sz="1600">
                <a:latin typeface="Phetsarath OT" panose="02000500000000020004" pitchFamily="2" charset="0"/>
                <a:cs typeface="Phetsarath OT" panose="02000500000000020004" pitchFamily="2" charset="0"/>
              </a:rPr>
              <a:t>: ….</a:t>
            </a:r>
            <a:r>
              <a:rPr lang="lo-LA" sz="1600">
                <a:latin typeface="Phetsarath OT" panose="02000500000000020004" pitchFamily="2" charset="0"/>
                <a:cs typeface="Phetsarath OT" panose="02000500000000020004" pitchFamily="2" charset="0"/>
              </a:rPr>
              <a:t>	</a:t>
            </a:r>
            <a:r>
              <a:rPr lang="en-US" sz="3200" b="1">
                <a:cs typeface="Phetsarath OT" panose="02000500000000020004" pitchFamily="2" charset="0"/>
              </a:rPr>
              <a:t>13</a:t>
            </a:r>
            <a:endParaRPr lang="en-US" sz="1600" b="1">
              <a:cs typeface="Phetsarath OT" panose="02000500000000020004" pitchFamily="2" charset="0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2CEAB2EE-D092-D8DE-BCF5-8A68F1EC1775}"/>
              </a:ext>
            </a:extLst>
          </p:cNvPr>
          <p:cNvSpPr txBox="1"/>
          <p:nvPr/>
        </p:nvSpPr>
        <p:spPr>
          <a:xfrm>
            <a:off x="10624143" y="1083830"/>
            <a:ext cx="670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936B7BBE-C412-0CA7-D4CF-4D90C0840538}"/>
              </a:ext>
            </a:extLst>
          </p:cNvPr>
          <p:cNvSpPr/>
          <p:nvPr/>
        </p:nvSpPr>
        <p:spPr>
          <a:xfrm>
            <a:off x="10132759" y="1017766"/>
            <a:ext cx="114981" cy="54236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D7D40697-1B63-DCED-CA1D-3A856870610E}"/>
              </a:ext>
            </a:extLst>
          </p:cNvPr>
          <p:cNvSpPr/>
          <p:nvPr/>
        </p:nvSpPr>
        <p:spPr>
          <a:xfrm>
            <a:off x="10546284" y="617913"/>
            <a:ext cx="1168400" cy="42720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CC900195-8FBD-CE0B-5708-F137C77E2C9A}"/>
              </a:ext>
            </a:extLst>
          </p:cNvPr>
          <p:cNvSpPr/>
          <p:nvPr/>
        </p:nvSpPr>
        <p:spPr>
          <a:xfrm>
            <a:off x="8215562" y="616809"/>
            <a:ext cx="1168400" cy="427203"/>
          </a:xfrm>
          <a:prstGeom prst="round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2C1EE20A-EE87-2156-FF8C-B00A782C41FC}"/>
              </a:ext>
            </a:extLst>
          </p:cNvPr>
          <p:cNvSpPr/>
          <p:nvPr/>
        </p:nvSpPr>
        <p:spPr>
          <a:xfrm>
            <a:off x="7041721" y="619931"/>
            <a:ext cx="1168400" cy="427203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AE31F9B0-106C-E741-FEEF-F10A73B72676}"/>
              </a:ext>
            </a:extLst>
          </p:cNvPr>
          <p:cNvSpPr/>
          <p:nvPr/>
        </p:nvSpPr>
        <p:spPr>
          <a:xfrm>
            <a:off x="5870600" y="625927"/>
            <a:ext cx="1168400" cy="427203"/>
          </a:xfrm>
          <a:prstGeom prst="round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D3AAAF6-5609-EC03-DFD2-E37697F0E3E7}"/>
              </a:ext>
            </a:extLst>
          </p:cNvPr>
          <p:cNvSpPr txBox="1"/>
          <p:nvPr/>
        </p:nvSpPr>
        <p:spPr>
          <a:xfrm>
            <a:off x="6091943" y="634121"/>
            <a:ext cx="71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BEE4B1F-FBFA-0757-7C32-1E4BFE8BCBC4}"/>
              </a:ext>
            </a:extLst>
          </p:cNvPr>
          <p:cNvSpPr txBox="1"/>
          <p:nvPr/>
        </p:nvSpPr>
        <p:spPr>
          <a:xfrm>
            <a:off x="7273042" y="634127"/>
            <a:ext cx="71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07AB8041-4ED8-4905-E379-A7B799A788FE}"/>
              </a:ext>
            </a:extLst>
          </p:cNvPr>
          <p:cNvSpPr txBox="1"/>
          <p:nvPr/>
        </p:nvSpPr>
        <p:spPr>
          <a:xfrm>
            <a:off x="8451421" y="642440"/>
            <a:ext cx="71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041C27E9-0699-C038-518C-16868C143277}"/>
              </a:ext>
            </a:extLst>
          </p:cNvPr>
          <p:cNvSpPr txBox="1"/>
          <p:nvPr/>
        </p:nvSpPr>
        <p:spPr>
          <a:xfrm>
            <a:off x="10753749" y="625814"/>
            <a:ext cx="71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95483092-F1FB-8609-239E-D06C36B33D6D}"/>
              </a:ext>
            </a:extLst>
          </p:cNvPr>
          <p:cNvCxnSpPr>
            <a:cxnSpLocks/>
          </p:cNvCxnSpPr>
          <p:nvPr/>
        </p:nvCxnSpPr>
        <p:spPr>
          <a:xfrm>
            <a:off x="3724876" y="2289015"/>
            <a:ext cx="798137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AA30A85-ECE8-E32E-D669-AC339D81F6D5}"/>
              </a:ext>
            </a:extLst>
          </p:cNvPr>
          <p:cNvGrpSpPr/>
          <p:nvPr/>
        </p:nvGrpSpPr>
        <p:grpSpPr>
          <a:xfrm>
            <a:off x="9383200" y="621148"/>
            <a:ext cx="1168400" cy="427203"/>
            <a:chOff x="8476338" y="381776"/>
            <a:chExt cx="1168400" cy="649949"/>
          </a:xfrm>
        </p:grpSpPr>
        <p:sp>
          <p:nvSpPr>
            <p:cNvPr id="174" name="Rectangle: Rounded Corners 173">
              <a:extLst>
                <a:ext uri="{FF2B5EF4-FFF2-40B4-BE49-F238E27FC236}">
                  <a16:creationId xmlns:a16="http://schemas.microsoft.com/office/drawing/2014/main" id="{2A027B02-5251-8BC0-804D-A594E8CAFB39}"/>
                </a:ext>
              </a:extLst>
            </p:cNvPr>
            <p:cNvSpPr/>
            <p:nvPr/>
          </p:nvSpPr>
          <p:spPr>
            <a:xfrm>
              <a:off x="8476338" y="381776"/>
              <a:ext cx="1168400" cy="649949"/>
            </a:xfrm>
            <a:prstGeom prst="roundRect">
              <a:avLst/>
            </a:prstGeom>
            <a:solidFill>
              <a:schemeClr val="accent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E227602C-A171-5094-BD64-91535DFBC511}"/>
                </a:ext>
              </a:extLst>
            </p:cNvPr>
            <p:cNvSpPr txBox="1"/>
            <p:nvPr/>
          </p:nvSpPr>
          <p:spPr>
            <a:xfrm>
              <a:off x="8712197" y="445839"/>
              <a:ext cx="718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2024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3803581-73C0-D2D8-8695-6DFBC672BB8C}"/>
              </a:ext>
            </a:extLst>
          </p:cNvPr>
          <p:cNvGrpSpPr/>
          <p:nvPr/>
        </p:nvGrpSpPr>
        <p:grpSpPr>
          <a:xfrm>
            <a:off x="1657858" y="122769"/>
            <a:ext cx="5679113" cy="853886"/>
            <a:chOff x="1657858" y="122769"/>
            <a:chExt cx="5679113" cy="853886"/>
          </a:xfrm>
        </p:grpSpPr>
        <p:sp>
          <p:nvSpPr>
            <p:cNvPr id="178" name="Rectangle: Rounded Corners 177">
              <a:extLst>
                <a:ext uri="{FF2B5EF4-FFF2-40B4-BE49-F238E27FC236}">
                  <a16:creationId xmlns:a16="http://schemas.microsoft.com/office/drawing/2014/main" id="{994F2C63-6F81-A5F1-F858-8D8438F86DCA}"/>
                </a:ext>
              </a:extLst>
            </p:cNvPr>
            <p:cNvSpPr/>
            <p:nvPr/>
          </p:nvSpPr>
          <p:spPr>
            <a:xfrm>
              <a:off x="1973297" y="145658"/>
              <a:ext cx="920183" cy="83099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0965B513-35D4-9642-04B5-9799C44645C8}"/>
                </a:ext>
              </a:extLst>
            </p:cNvPr>
            <p:cNvSpPr txBox="1"/>
            <p:nvPr/>
          </p:nvSpPr>
          <p:spPr>
            <a:xfrm>
              <a:off x="2066441" y="194749"/>
              <a:ext cx="5270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lo-LA" sz="1600" b="1">
                  <a:solidFill>
                    <a:schemeClr val="accent1">
                      <a:lumMod val="75000"/>
                    </a:schemeClr>
                  </a:solidFill>
                  <a:ea typeface="MS Mincho" panose="02020609040205080304" pitchFamily="49" charset="-128"/>
                  <a:cs typeface="Phetsarath OT" panose="02000500000000020004" pitchFamily="2" charset="0"/>
                </a:rPr>
                <a:t>ປະເມີນຜົນສໍາເລັດ ການຈັດຕັ້ງປະຕິບັດແຜນພັດທະນາອາຊີວະສຶກສາ</a:t>
              </a:r>
              <a:endParaRPr lang="en-US" sz="1600" b="1">
                <a:solidFill>
                  <a:schemeClr val="accent1">
                    <a:lumMod val="75000"/>
                  </a:schemeClr>
                </a:solidFill>
                <a:ea typeface="MS Mincho" panose="02020609040205080304" pitchFamily="49" charset="-128"/>
                <a:cs typeface="Phetsarath OT" panose="02000500000000020004" pitchFamily="2" charset="0"/>
              </a:endParaRPr>
            </a:p>
            <a:p>
              <a:pPr lvl="1"/>
              <a:r>
                <a:rPr lang="lo-LA" sz="1600" b="1">
                  <a:solidFill>
                    <a:schemeClr val="accent1">
                      <a:lumMod val="75000"/>
                    </a:schemeClr>
                  </a:solidFill>
                  <a:ea typeface="MS Mincho" panose="02020609040205080304" pitchFamily="49" charset="-128"/>
                  <a:cs typeface="Phetsarath OT" panose="02000500000000020004" pitchFamily="2" charset="0"/>
                </a:rPr>
                <a:t>ທ້າຍສະໄໝ</a:t>
              </a:r>
              <a:r>
                <a:rPr lang="en-US" sz="1600" b="1">
                  <a:solidFill>
                    <a:schemeClr val="accent1">
                      <a:lumMod val="75000"/>
                    </a:schemeClr>
                  </a:solidFill>
                  <a:ea typeface="MS Mincho" panose="02020609040205080304" pitchFamily="49" charset="-128"/>
                  <a:cs typeface="Phetsarath OT" panose="02000500000000020004" pitchFamily="2" charset="0"/>
                </a:rPr>
                <a:t>  (2021-2025)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29F89D98-A74B-F271-DD38-B929723626D6}"/>
                </a:ext>
              </a:extLst>
            </p:cNvPr>
            <p:cNvSpPr txBox="1"/>
            <p:nvPr/>
          </p:nvSpPr>
          <p:spPr>
            <a:xfrm>
              <a:off x="1657858" y="122769"/>
              <a:ext cx="1036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" panose="020B0604020104020204" pitchFamily="34" charset="0"/>
                </a:rPr>
                <a:t>1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71E434-4816-38BC-B972-E8DEEC8F5CFD}"/>
              </a:ext>
            </a:extLst>
          </p:cNvPr>
          <p:cNvSpPr txBox="1"/>
          <p:nvPr/>
        </p:nvSpPr>
        <p:spPr>
          <a:xfrm>
            <a:off x="-23511" y="579548"/>
            <a:ext cx="1728216" cy="13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ກອງປະຊຸມຜູ້ບໍລິຫານ</a:t>
            </a:r>
            <a:endParaRPr lang="en-US" sz="12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ອາຊີວະສຶກສາທົ່ວປະເທດ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ປະຈໍາສົກຮຽນ </a:t>
            </a: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2023-2024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ຄັ້ງວັນທີ </a:t>
            </a:r>
            <a:r>
              <a:rPr lang="lo-LA" sz="11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19-20</a:t>
            </a: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 ກັນຍາ </a:t>
            </a:r>
            <a:r>
              <a:rPr lang="lo-LA" sz="11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2024 </a:t>
            </a:r>
            <a:endParaRPr lang="lo-LA" sz="1100" b="1" kern="100">
              <a:solidFill>
                <a:schemeClr val="bg1"/>
              </a:solidFill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ທີ່ວິທະຍາໄລເຕັກນິກການລົດໄຟ, ນະຄອນຫຼວງວຽງຈັນ</a:t>
            </a:r>
            <a:endParaRPr lang="en-US" sz="11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2313D-34D5-5603-232C-CE672B5B6249}"/>
              </a:ext>
            </a:extLst>
          </p:cNvPr>
          <p:cNvSpPr txBox="1"/>
          <p:nvPr/>
        </p:nvSpPr>
        <p:spPr>
          <a:xfrm>
            <a:off x="0" y="4417661"/>
            <a:ext cx="1728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ປະເມີນຜົນສໍາເລັດການຈັດຕັ້ງປະຕິບັດແຜນ ພັດທະນາອາຊີວະສຶກສາ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5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ປີ (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2021-2025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) </a:t>
            </a:r>
            <a:endParaRPr lang="en-US" sz="1400" b="1">
              <a:solidFill>
                <a:schemeClr val="accent4">
                  <a:lumMod val="20000"/>
                  <a:lumOff val="80000"/>
                </a:schemeClr>
              </a:solidFill>
              <a:effectLst/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algn="ctr"/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ແລະ ຄາດຄະເນກໍານົດແຜນ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5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 ປີ (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2026-2030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)</a:t>
            </a:r>
            <a:endParaRPr lang="lo-LA" sz="2800" b="1">
              <a:solidFill>
                <a:schemeClr val="accent4">
                  <a:lumMod val="20000"/>
                  <a:lumOff val="80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1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7" descr="Abstract Blue HD Wallpaper | Background Image | 1920x1080">
            <a:extLst>
              <a:ext uri="{FF2B5EF4-FFF2-40B4-BE49-F238E27FC236}">
                <a16:creationId xmlns:a16="http://schemas.microsoft.com/office/drawing/2014/main" id="{7128CDF5-4BF9-2E68-DB49-BF8B53B66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2" r="20604"/>
          <a:stretch/>
        </p:blipFill>
        <p:spPr bwMode="auto">
          <a:xfrm>
            <a:off x="-167640" y="0"/>
            <a:ext cx="2045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Slide Number Placeholder 1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7</a:t>
            </a:fld>
            <a:endParaRPr lang="en-US" dirty="0">
              <a:solidFill>
                <a:srgbClr val="90C226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FB724D3-6313-3F31-0E76-76CC183B2518}"/>
              </a:ext>
            </a:extLst>
          </p:cNvPr>
          <p:cNvGrpSpPr/>
          <p:nvPr/>
        </p:nvGrpSpPr>
        <p:grpSpPr>
          <a:xfrm>
            <a:off x="2169599" y="167932"/>
            <a:ext cx="6308830" cy="866941"/>
            <a:chOff x="2169599" y="151230"/>
            <a:chExt cx="6308830" cy="86694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07AE0CC-BD03-68D0-E93F-FE7A1EAFC25C}"/>
                </a:ext>
              </a:extLst>
            </p:cNvPr>
            <p:cNvSpPr/>
            <p:nvPr/>
          </p:nvSpPr>
          <p:spPr>
            <a:xfrm>
              <a:off x="2327144" y="187174"/>
              <a:ext cx="920183" cy="83099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3E8B2AD-0E69-5BD7-D324-2F1DDAC7E959}"/>
                </a:ext>
              </a:extLst>
            </p:cNvPr>
            <p:cNvGrpSpPr/>
            <p:nvPr/>
          </p:nvGrpSpPr>
          <p:grpSpPr>
            <a:xfrm>
              <a:off x="2169599" y="151230"/>
              <a:ext cx="6308830" cy="830997"/>
              <a:chOff x="1877568" y="185590"/>
              <a:chExt cx="6308830" cy="83099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12C026-87C7-A695-BED1-BF0DA975A2DE}"/>
                  </a:ext>
                </a:extLst>
              </p:cNvPr>
              <p:cNvSpPr txBox="1"/>
              <p:nvPr/>
            </p:nvSpPr>
            <p:spPr>
              <a:xfrm>
                <a:off x="3112841" y="460343"/>
                <a:ext cx="507355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lo-LA" sz="2400" b="1">
                    <a:solidFill>
                      <a:schemeClr val="accent1">
                        <a:lumMod val="75000"/>
                      </a:schemeClr>
                    </a:solidFill>
                    <a:ea typeface="MS Mincho" panose="02020609040205080304" pitchFamily="49" charset="-128"/>
                    <a:cs typeface="Phetsarath OT" panose="02000500000000020004" pitchFamily="2" charset="0"/>
                  </a:rPr>
                  <a:t>ສັງລວມບັນດາກິດຈະກໍາ </a:t>
                </a:r>
                <a:r>
                  <a:rPr lang="en-US" sz="2400" b="1">
                    <a:solidFill>
                      <a:schemeClr val="accent1">
                        <a:lumMod val="75000"/>
                      </a:schemeClr>
                    </a:solidFill>
                    <a:ea typeface="MS Mincho" panose="02020609040205080304" pitchFamily="49" charset="-128"/>
                    <a:cs typeface="Phetsarath OT" panose="02000500000000020004" pitchFamily="2" charset="0"/>
                  </a:rPr>
                  <a:t>2021-2024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CBFAD3-187A-55EC-9238-B40A170E7258}"/>
                  </a:ext>
                </a:extLst>
              </p:cNvPr>
              <p:cNvSpPr txBox="1"/>
              <p:nvPr/>
            </p:nvSpPr>
            <p:spPr>
              <a:xfrm>
                <a:off x="1877568" y="185590"/>
                <a:ext cx="10363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i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" panose="020B0604020104020204" pitchFamily="34" charset="0"/>
                  </a:rPr>
                  <a:t>2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7F88667-3C3F-0C62-1750-83575FDA6EF5}"/>
              </a:ext>
            </a:extLst>
          </p:cNvPr>
          <p:cNvSpPr txBox="1"/>
          <p:nvPr/>
        </p:nvSpPr>
        <p:spPr>
          <a:xfrm>
            <a:off x="-23511" y="579548"/>
            <a:ext cx="1728216" cy="13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ກອງປະຊຸມຜູ້ບໍລິຫານ</a:t>
            </a:r>
            <a:endParaRPr lang="en-US" sz="12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ອາຊີວະສຶກສາທົ່ວປະເທດ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ປະຈໍາສົກຮຽນ </a:t>
            </a: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2023-2024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ຄັ້ງວັນທີ </a:t>
            </a:r>
            <a:r>
              <a:rPr lang="lo-LA" sz="11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19-20</a:t>
            </a: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 ກັນຍາ </a:t>
            </a:r>
            <a:r>
              <a:rPr lang="lo-LA" sz="11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2024 </a:t>
            </a:r>
            <a:endParaRPr lang="lo-LA" sz="1100" b="1" kern="100">
              <a:solidFill>
                <a:schemeClr val="bg1"/>
              </a:solidFill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ທີ່ວິທະຍາໄລເຕັກນິກການລົດໄຟ, ນະຄອນຫຼວງວຽງຈັນ</a:t>
            </a:r>
            <a:endParaRPr lang="en-US" sz="11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661AA-3145-D6E7-FCC3-237FD9711398}"/>
              </a:ext>
            </a:extLst>
          </p:cNvPr>
          <p:cNvSpPr txBox="1"/>
          <p:nvPr/>
        </p:nvSpPr>
        <p:spPr>
          <a:xfrm>
            <a:off x="0" y="4417661"/>
            <a:ext cx="1728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ປະເມີນຜົນສໍາເລັດການຈັດຕັ້ງປະຕິບັດແຜນ ພັດທະນາອາຊີວະສຶກສາ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5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ປີ (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2021-2025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) </a:t>
            </a:r>
            <a:endParaRPr lang="en-US" sz="1400" b="1">
              <a:solidFill>
                <a:schemeClr val="accent4">
                  <a:lumMod val="20000"/>
                  <a:lumOff val="80000"/>
                </a:schemeClr>
              </a:solidFill>
              <a:effectLst/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algn="ctr"/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ແລະ ຄາດຄະເນກໍານົດແຜນ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5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 ປີ (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2026-2030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)</a:t>
            </a:r>
            <a:endParaRPr lang="lo-LA" sz="2800" b="1">
              <a:solidFill>
                <a:schemeClr val="accent4">
                  <a:lumMod val="20000"/>
                  <a:lumOff val="80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780984-97D2-2FE2-DF9C-EB4F433BC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955961"/>
              </p:ext>
            </p:extLst>
          </p:nvPr>
        </p:nvGraphicFramePr>
        <p:xfrm>
          <a:off x="3497950" y="904350"/>
          <a:ext cx="8249573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477">
                  <a:extLst>
                    <a:ext uri="{9D8B030D-6E8A-4147-A177-3AD203B41FA5}">
                      <a16:colId xmlns:a16="http://schemas.microsoft.com/office/drawing/2014/main" val="2187636296"/>
                    </a:ext>
                  </a:extLst>
                </a:gridCol>
                <a:gridCol w="1022516">
                  <a:extLst>
                    <a:ext uri="{9D8B030D-6E8A-4147-A177-3AD203B41FA5}">
                      <a16:colId xmlns:a16="http://schemas.microsoft.com/office/drawing/2014/main" val="2102984864"/>
                    </a:ext>
                  </a:extLst>
                </a:gridCol>
                <a:gridCol w="1022516">
                  <a:extLst>
                    <a:ext uri="{9D8B030D-6E8A-4147-A177-3AD203B41FA5}">
                      <a16:colId xmlns:a16="http://schemas.microsoft.com/office/drawing/2014/main" val="1806520697"/>
                    </a:ext>
                  </a:extLst>
                </a:gridCol>
                <a:gridCol w="1022516">
                  <a:extLst>
                    <a:ext uri="{9D8B030D-6E8A-4147-A177-3AD203B41FA5}">
                      <a16:colId xmlns:a16="http://schemas.microsoft.com/office/drawing/2014/main" val="1141468241"/>
                    </a:ext>
                  </a:extLst>
                </a:gridCol>
                <a:gridCol w="1022516">
                  <a:extLst>
                    <a:ext uri="{9D8B030D-6E8A-4147-A177-3AD203B41FA5}">
                      <a16:colId xmlns:a16="http://schemas.microsoft.com/office/drawing/2014/main" val="2900981552"/>
                    </a:ext>
                  </a:extLst>
                </a:gridCol>
                <a:gridCol w="1022516">
                  <a:extLst>
                    <a:ext uri="{9D8B030D-6E8A-4147-A177-3AD203B41FA5}">
                      <a16:colId xmlns:a16="http://schemas.microsoft.com/office/drawing/2014/main" val="3735610667"/>
                    </a:ext>
                  </a:extLst>
                </a:gridCol>
                <a:gridCol w="1022516">
                  <a:extLst>
                    <a:ext uri="{9D8B030D-6E8A-4147-A177-3AD203B41FA5}">
                      <a16:colId xmlns:a16="http://schemas.microsoft.com/office/drawing/2014/main" val="1705412401"/>
                    </a:ext>
                  </a:extLst>
                </a:gridCol>
              </a:tblGrid>
              <a:tr h="617374">
                <a:tc>
                  <a:txBody>
                    <a:bodyPr/>
                    <a:lstStyle/>
                    <a:p>
                      <a:pPr algn="ctr"/>
                      <a:r>
                        <a:rPr lang="lo-LA" sz="1400" b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ຍຸດທະສາດ</a:t>
                      </a:r>
                      <a:endParaRPr lang="en-US" sz="1400" b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1400" b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ກິດຈະກໍາຫຼັກ</a:t>
                      </a:r>
                      <a:endParaRPr lang="en-US" sz="1400" b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1400" b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ກິດຈະກໍາຍ່ອຍ</a:t>
                      </a:r>
                      <a:endParaRPr lang="en-US" sz="1400" b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1800" b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ສໍາເລັດ</a:t>
                      </a:r>
                      <a:endParaRPr lang="en-US" sz="1800" b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1800" b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ສືບຕໍ່ປະຕິບັດ</a:t>
                      </a:r>
                      <a:endParaRPr lang="en-US" sz="1800" b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1800" b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ບໍ່ສໍາເລັດ</a:t>
                      </a:r>
                      <a:endParaRPr lang="en-US" sz="1800" b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1800" b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ບໍ່ມີຂໍ້ມູນ</a:t>
                      </a:r>
                      <a:endParaRPr lang="en-US" sz="1800" b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226720"/>
                  </a:ext>
                </a:extLst>
              </a:tr>
              <a:tr h="558577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  <a:cs typeface="Phetsarath OT" panose="02000500000000020004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  <a:cs typeface="Phetsarath OT" panose="02000500000000020004" pitchFamily="2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  <a:cs typeface="Phetsarath OT" panose="02000500000000020004" pitchFamily="2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  <a:cs typeface="Phetsarath OT" panose="02000500000000020004" pitchFamily="2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  <a:cs typeface="Phetsarath OT" panose="02000500000000020004" pitchFamily="2" charset="0"/>
                        </a:rPr>
                        <a:t>-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  <a:cs typeface="Phetsarath OT" panose="02000500000000020004" pitchFamily="2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+mn-lt"/>
                        <a:cs typeface="Phetsarath OT" panose="02000500000000020004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52485"/>
                  </a:ext>
                </a:extLst>
              </a:tr>
              <a:tr h="558577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  <a:cs typeface="Phetsarath OT" panose="02000500000000020004" pitchFamily="2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  <a:cs typeface="Phetsarath OT" panose="02000500000000020004" pitchFamily="2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  <a:cs typeface="Phetsarath OT" panose="02000500000000020004" pitchFamily="2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  <a:cs typeface="Phetsarath OT" panose="02000500000000020004" pitchFamily="2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  <a:cs typeface="Phetsarath OT" panose="02000500000000020004" pitchFamily="2" charset="0"/>
                        </a:rPr>
                        <a:t>4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  <a:cs typeface="Phetsarath OT" panose="02000500000000020004" pitchFamily="2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+mn-lt"/>
                        <a:cs typeface="Phetsarath OT" panose="02000500000000020004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337524"/>
                  </a:ext>
                </a:extLst>
              </a:tr>
              <a:tr h="558577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  <a:cs typeface="Phetsarath OT" panose="02000500000000020004" pitchFamily="2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  <a:cs typeface="Phetsarath OT" panose="02000500000000020004" pitchFamily="2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  <a:cs typeface="Phetsarath OT" panose="02000500000000020004" pitchFamily="2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  <a:cs typeface="Phetsarath OT" panose="02000500000000020004" pitchFamily="2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  <a:cs typeface="Phetsarath OT" panose="02000500000000020004" pitchFamily="2" charset="0"/>
                        </a:rPr>
                        <a:t>-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  <a:cs typeface="Phetsarath OT" panose="02000500000000020004" pitchFamily="2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  <a:cs typeface="Phetsarath OT" panose="02000500000000020004" pitchFamily="2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63356"/>
                  </a:ext>
                </a:extLst>
              </a:tr>
              <a:tr h="558577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  <a:cs typeface="Phetsarath OT" panose="02000500000000020004" pitchFamily="2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  <a:cs typeface="Phetsarath OT" panose="02000500000000020004" pitchFamily="2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  <a:cs typeface="Phetsarath OT" panose="02000500000000020004" pitchFamily="2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  <a:cs typeface="Phetsarath OT" panose="02000500000000020004" pitchFamily="2" charset="0"/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  <a:cs typeface="Phetsarath OT" panose="02000500000000020004" pitchFamily="2" charset="0"/>
                        </a:rPr>
                        <a:t>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  <a:cs typeface="Phetsarath OT" panose="02000500000000020004" pitchFamily="2" charset="0"/>
                        </a:rPr>
                        <a:t>-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  <a:cs typeface="Phetsarath OT" panose="02000500000000020004" pitchFamily="2" charset="0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576061"/>
                  </a:ext>
                </a:extLst>
              </a:tr>
              <a:tr h="558577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  <a:cs typeface="Phetsarath OT" panose="02000500000000020004" pitchFamily="2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  <a:cs typeface="Phetsarath OT" panose="02000500000000020004" pitchFamily="2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  <a:cs typeface="Phetsarath OT" panose="02000500000000020004" pitchFamily="2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  <a:cs typeface="Phetsarath OT" panose="02000500000000020004" pitchFamily="2" charset="0"/>
                        </a:rPr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  <a:cs typeface="Phetsarath OT" panose="02000500000000020004" pitchFamily="2" charset="0"/>
                        </a:rPr>
                        <a:t>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  <a:cs typeface="Phetsarath OT" panose="02000500000000020004" pitchFamily="2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  <a:cs typeface="Phetsarath OT" panose="02000500000000020004" pitchFamily="2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44137"/>
                  </a:ext>
                </a:extLst>
              </a:tr>
              <a:tr h="558577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  <a:cs typeface="Phetsarath OT" panose="02000500000000020004" pitchFamily="2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  <a:cs typeface="Phetsarath OT" panose="02000500000000020004" pitchFamily="2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  <a:cs typeface="Phetsarath OT" panose="02000500000000020004" pitchFamily="2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  <a:cs typeface="Phetsarath OT" panose="02000500000000020004" pitchFamily="2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  <a:cs typeface="Phetsarath OT" panose="02000500000000020004" pitchFamily="2" charset="0"/>
                        </a:rPr>
                        <a:t>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  <a:cs typeface="Phetsarath OT" panose="02000500000000020004" pitchFamily="2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+mn-lt"/>
                        <a:cs typeface="Phetsarath OT" panose="02000500000000020004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090019"/>
                  </a:ext>
                </a:extLst>
              </a:tr>
              <a:tr h="558577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  <a:cs typeface="Phetsarath OT" panose="02000500000000020004" pitchFamily="2" charset="0"/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  <a:cs typeface="Phetsarath OT" panose="02000500000000020004" pitchFamily="2" charset="0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  <a:cs typeface="Phetsarath OT" panose="02000500000000020004" pitchFamily="2" charset="0"/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  <a:cs typeface="Phetsarath OT" panose="02000500000000020004" pitchFamily="2" charset="0"/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  <a:cs typeface="Phetsarath OT" panose="02000500000000020004" pitchFamily="2" charset="0"/>
                        </a:rPr>
                        <a:t>-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  <a:cs typeface="Phetsarath OT" panose="02000500000000020004" pitchFamily="2" charset="0"/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  <a:cs typeface="Phetsarath OT" panose="02000500000000020004" pitchFamily="2" charset="0"/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027089"/>
                  </a:ext>
                </a:extLst>
              </a:tr>
              <a:tr h="558577">
                <a:tc>
                  <a:txBody>
                    <a:bodyPr/>
                    <a:lstStyle/>
                    <a:p>
                      <a:pPr algn="ctr"/>
                      <a:r>
                        <a:rPr lang="lo-LA" sz="180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ລວມ</a:t>
                      </a:r>
                      <a:endParaRPr lang="en-US" sz="180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  <a:cs typeface="Phetsarath OT" panose="02000500000000020004" pitchFamily="2" charset="0"/>
                        </a:rPr>
                        <a:t>27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+mn-lt"/>
                          <a:cs typeface="Phetsarath OT" panose="02000500000000020004" pitchFamily="2" charset="0"/>
                        </a:rPr>
                        <a:t>82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1"/>
                          </a:solidFill>
                          <a:latin typeface="+mn-lt"/>
                          <a:cs typeface="Phetsarath OT" panose="02000500000000020004" pitchFamily="2" charset="0"/>
                        </a:rPr>
                        <a:t>39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Phetsarath OT" panose="02000500000000020004" pitchFamily="2" charset="0"/>
                        </a:rPr>
                        <a:t>11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1"/>
                          </a:solidFill>
                          <a:latin typeface="+mn-lt"/>
                          <a:cs typeface="Phetsarath OT" panose="02000500000000020004" pitchFamily="2" charset="0"/>
                        </a:rPr>
                        <a:t>19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1"/>
                          </a:solidFill>
                          <a:latin typeface="+mn-lt"/>
                          <a:cs typeface="Phetsarath OT" panose="02000500000000020004" pitchFamily="2" charset="0"/>
                        </a:rPr>
                        <a:t>13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842755"/>
                  </a:ext>
                </a:extLst>
              </a:tr>
            </a:tbl>
          </a:graphicData>
        </a:graphic>
      </p:graphicFrame>
      <p:pic>
        <p:nvPicPr>
          <p:cNvPr id="197" name="Picture 196">
            <a:extLst>
              <a:ext uri="{FF2B5EF4-FFF2-40B4-BE49-F238E27FC236}">
                <a16:creationId xmlns:a16="http://schemas.microsoft.com/office/drawing/2014/main" id="{80C54D07-C330-C98B-F5FE-65652D578DA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377" b="4809"/>
          <a:stretch/>
        </p:blipFill>
        <p:spPr>
          <a:xfrm>
            <a:off x="2313727" y="1540011"/>
            <a:ext cx="3219091" cy="3951813"/>
          </a:xfrm>
          <a:prstGeom prst="rect">
            <a:avLst/>
          </a:prstGeom>
        </p:spPr>
      </p:pic>
      <p:sp>
        <p:nvSpPr>
          <p:cNvPr id="203" name="TextBox 202">
            <a:extLst>
              <a:ext uri="{FF2B5EF4-FFF2-40B4-BE49-F238E27FC236}">
                <a16:creationId xmlns:a16="http://schemas.microsoft.com/office/drawing/2014/main" id="{7CA72DC8-EC47-C006-E95E-C8135729EAD4}"/>
              </a:ext>
            </a:extLst>
          </p:cNvPr>
          <p:cNvSpPr txBox="1"/>
          <p:nvPr/>
        </p:nvSpPr>
        <p:spPr>
          <a:xfrm>
            <a:off x="7573891" y="6273455"/>
            <a:ext cx="4252303" cy="346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200" kern="100">
                <a:effectLst/>
                <a:latin typeface="Phetsarath OT" panose="02000500000000020004" pitchFamily="2" charset="0"/>
                <a:ea typeface="MS Mincho" panose="02020609040205080304" pitchFamily="49" charset="-128"/>
                <a:cs typeface="Phetsarath OT" panose="02000500000000020004" pitchFamily="2" charset="0"/>
              </a:rPr>
              <a:t>ຄາດໝາຍຈະສໍາເລັດ  </a:t>
            </a:r>
            <a:r>
              <a:rPr lang="en-US" sz="1600" b="1" kern="100"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63/82</a:t>
            </a:r>
            <a:r>
              <a:rPr lang="en-US" sz="1200" kern="100">
                <a:effectLst/>
                <a:latin typeface="Phetsarath OT" panose="02000500000000020004" pitchFamily="2" charset="0"/>
                <a:ea typeface="MS Mincho" panose="02020609040205080304" pitchFamily="49" charset="-128"/>
                <a:cs typeface="Phetsarath OT" panose="02000500000000020004" pitchFamily="2" charset="0"/>
              </a:rPr>
              <a:t> </a:t>
            </a:r>
            <a:r>
              <a:rPr lang="lo-LA" sz="1200" kern="100">
                <a:effectLst/>
                <a:latin typeface="Phetsarath OT" panose="02000500000000020004" pitchFamily="2" charset="0"/>
                <a:ea typeface="MS Mincho" panose="02020609040205080304" pitchFamily="49" charset="-128"/>
                <a:cs typeface="Phetsarath OT" panose="02000500000000020004" pitchFamily="2" charset="0"/>
              </a:rPr>
              <a:t>ກິດຈະກໍາ </a:t>
            </a:r>
            <a:r>
              <a:rPr lang="lo-LA" sz="1200" kern="100"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= </a:t>
            </a:r>
            <a:r>
              <a:rPr lang="en-US" sz="1200" kern="100"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 </a:t>
            </a:r>
            <a:r>
              <a:rPr lang="en-US" sz="1600" b="1" kern="100">
                <a:ea typeface="MS Mincho" panose="02020609040205080304" pitchFamily="49" charset="-128"/>
                <a:cs typeface="Phetsarath OT" panose="02000500000000020004" pitchFamily="2" charset="0"/>
              </a:rPr>
              <a:t>76.83</a:t>
            </a:r>
            <a:r>
              <a:rPr lang="en-US" sz="1600" b="1" kern="100"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%</a:t>
            </a:r>
            <a:r>
              <a:rPr lang="lo-LA" sz="1200" kern="100"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 </a:t>
            </a:r>
            <a:endParaRPr lang="en-US" sz="1200" kern="100">
              <a:effectLst/>
              <a:ea typeface="MS Mincho" panose="02020609040205080304" pitchFamily="49" charset="-128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77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D4E63DEB-E049-6DB0-D798-A5D2001C9404}"/>
              </a:ext>
            </a:extLst>
          </p:cNvPr>
          <p:cNvSpPr/>
          <p:nvPr/>
        </p:nvSpPr>
        <p:spPr>
          <a:xfrm>
            <a:off x="2836675" y="-53376"/>
            <a:ext cx="9228231" cy="6722346"/>
          </a:xfrm>
          <a:custGeom>
            <a:avLst/>
            <a:gdLst>
              <a:gd name="connsiteX0" fmla="*/ 8556051 w 9720228"/>
              <a:gd name="connsiteY0" fmla="*/ 0 h 6858000"/>
              <a:gd name="connsiteX1" fmla="*/ 9720228 w 9720228"/>
              <a:gd name="connsiteY1" fmla="*/ 0 h 6858000"/>
              <a:gd name="connsiteX2" fmla="*/ 9720228 w 9720228"/>
              <a:gd name="connsiteY2" fmla="*/ 6858000 h 6858000"/>
              <a:gd name="connsiteX3" fmla="*/ 6136885 w 9720228"/>
              <a:gd name="connsiteY3" fmla="*/ 6858000 h 6858000"/>
              <a:gd name="connsiteX4" fmla="*/ 0 w 9720228"/>
              <a:gd name="connsiteY4" fmla="*/ 5280478 h 6858000"/>
              <a:gd name="connsiteX5" fmla="*/ 0 w 9720228"/>
              <a:gd name="connsiteY5" fmla="*/ 2199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0228" h="6858000">
                <a:moveTo>
                  <a:pt x="8556051" y="0"/>
                </a:moveTo>
                <a:lnTo>
                  <a:pt x="9720228" y="0"/>
                </a:lnTo>
                <a:lnTo>
                  <a:pt x="9720228" y="6858000"/>
                </a:lnTo>
                <a:lnTo>
                  <a:pt x="6136885" y="6858000"/>
                </a:lnTo>
                <a:lnTo>
                  <a:pt x="0" y="5280478"/>
                </a:lnTo>
                <a:lnTo>
                  <a:pt x="0" y="2199384"/>
                </a:lnTo>
                <a:close/>
              </a:path>
            </a:pathLst>
          </a:custGeom>
          <a:gradFill flip="none" rotWithShape="1">
            <a:gsLst>
              <a:gs pos="60000">
                <a:srgbClr val="D7E1F2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4" name="Slide Number Placeholder 1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8</a:t>
            </a:fld>
            <a:endParaRPr lang="en-US" dirty="0">
              <a:solidFill>
                <a:srgbClr val="90C226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24F2AB-8F0F-81C2-D68A-6588A8F735DC}"/>
              </a:ext>
            </a:extLst>
          </p:cNvPr>
          <p:cNvGrpSpPr/>
          <p:nvPr/>
        </p:nvGrpSpPr>
        <p:grpSpPr>
          <a:xfrm>
            <a:off x="4750794" y="1813595"/>
            <a:ext cx="6578064" cy="3283311"/>
            <a:chOff x="0" y="0"/>
            <a:chExt cx="6783809" cy="3069130"/>
          </a:xfrm>
        </p:grpSpPr>
        <p:pic>
          <p:nvPicPr>
            <p:cNvPr id="4" name="Picture 3" descr="SWOT Analysis (and TOWS Matrix) EXPLAINED with EXAMPLES | B2U">
              <a:extLst>
                <a:ext uri="{FF2B5EF4-FFF2-40B4-BE49-F238E27FC236}">
                  <a16:creationId xmlns:a16="http://schemas.microsoft.com/office/drawing/2014/main" id="{07302260-75D6-2750-228D-E415AFB22D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765"/>
            <a:stretch/>
          </p:blipFill>
          <p:spPr bwMode="auto">
            <a:xfrm>
              <a:off x="0" y="0"/>
              <a:ext cx="2994192" cy="3069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691200A-70CB-5516-AC81-0E9CE73C3A01}"/>
                </a:ext>
              </a:extLst>
            </p:cNvPr>
            <p:cNvSpPr txBox="1"/>
            <p:nvPr/>
          </p:nvSpPr>
          <p:spPr>
            <a:xfrm>
              <a:off x="2928362" y="29605"/>
              <a:ext cx="2266791" cy="65954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lo-LA" sz="1050">
                  <a:latin typeface="Phetsarath OT" panose="02000500000000020004" pitchFamily="2" charset="0"/>
                  <a:cs typeface="Phetsarath OT" panose="02000500000000020004" pitchFamily="2" charset="0"/>
                </a:rPr>
                <a:t>ນໍາໃຊ້ຈຸດແຂງພາຍໃນ</a:t>
              </a:r>
              <a:r>
                <a:rPr lang="lo-LA" sz="1050" baseline="0">
                  <a:latin typeface="Phetsarath OT" panose="02000500000000020004" pitchFamily="2" charset="0"/>
                  <a:cs typeface="Phetsarath OT" panose="02000500000000020004" pitchFamily="2" charset="0"/>
                </a:rPr>
                <a:t> ເພື່ອຊອກຫາທ່າໄດ້ປຽບໃນໂອກາດຈາກພາຍນອກ</a:t>
              </a:r>
              <a:endParaRPr lang="en-US" sz="105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B0E60F6E-E98C-B3DE-A964-1CDA89FAAA05}"/>
                </a:ext>
              </a:extLst>
            </p:cNvPr>
            <p:cNvSpPr txBox="1"/>
            <p:nvPr/>
          </p:nvSpPr>
          <p:spPr>
            <a:xfrm>
              <a:off x="5371864" y="196091"/>
              <a:ext cx="1411945" cy="32657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lo-LA" sz="1100">
                  <a:latin typeface="Phetsarath OT" panose="02000500000000020004" pitchFamily="2" charset="0"/>
                  <a:cs typeface="Phetsarath OT" panose="02000500000000020004" pitchFamily="2" charset="0"/>
                </a:rPr>
                <a:t>ແຜນການບຸກທະລຸ</a:t>
              </a:r>
              <a:endParaRPr lang="en-US" sz="110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612354AF-E3B9-AD7A-6948-55B6BF19A436}"/>
                </a:ext>
              </a:extLst>
            </p:cNvPr>
            <p:cNvSpPr txBox="1"/>
            <p:nvPr/>
          </p:nvSpPr>
          <p:spPr>
            <a:xfrm>
              <a:off x="5371863" y="965107"/>
              <a:ext cx="1411946" cy="3265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lo-LA" sz="1100">
                  <a:latin typeface="Phetsarath OT" panose="02000500000000020004" pitchFamily="2" charset="0"/>
                  <a:cs typeface="Phetsarath OT" panose="02000500000000020004" pitchFamily="2" charset="0"/>
                </a:rPr>
                <a:t>ແຜນການປ້ອງກັນ</a:t>
              </a:r>
              <a:endParaRPr lang="en-US" sz="110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AA9112D3-07E4-203F-7E78-B12FB99FB7CF}"/>
                </a:ext>
              </a:extLst>
            </p:cNvPr>
            <p:cNvSpPr txBox="1"/>
            <p:nvPr/>
          </p:nvSpPr>
          <p:spPr>
            <a:xfrm>
              <a:off x="5371863" y="1719812"/>
              <a:ext cx="1411946" cy="32657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lo-LA" sz="1100">
                  <a:latin typeface="Phetsarath OT" panose="02000500000000020004" pitchFamily="2" charset="0"/>
                  <a:cs typeface="Phetsarath OT" panose="02000500000000020004" pitchFamily="2" charset="0"/>
                </a:rPr>
                <a:t>ແຜນການແກ້ໄຂ</a:t>
              </a:r>
              <a:endParaRPr lang="en-US" sz="110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CB09CA48-8239-3472-4D91-E308CC106D47}"/>
                </a:ext>
              </a:extLst>
            </p:cNvPr>
            <p:cNvSpPr txBox="1"/>
            <p:nvPr/>
          </p:nvSpPr>
          <p:spPr>
            <a:xfrm>
              <a:off x="5371863" y="2484836"/>
              <a:ext cx="1411946" cy="3265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5600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lo-LA" sz="1100">
                  <a:latin typeface="Phetsarath OT" panose="02000500000000020004" pitchFamily="2" charset="0"/>
                  <a:cs typeface="Phetsarath OT" panose="02000500000000020004" pitchFamily="2" charset="0"/>
                </a:rPr>
                <a:t>ແຜນການຮັບມື</a:t>
              </a:r>
              <a:endParaRPr lang="en-US" sz="110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D1E85245-5881-3047-6A58-43FEEDCC4D20}"/>
                </a:ext>
              </a:extLst>
            </p:cNvPr>
            <p:cNvSpPr txBox="1"/>
            <p:nvPr/>
          </p:nvSpPr>
          <p:spPr>
            <a:xfrm>
              <a:off x="2950658" y="807149"/>
              <a:ext cx="2266792" cy="65954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lo-LA" sz="1050">
                  <a:latin typeface="Phetsarath OT" panose="02000500000000020004" pitchFamily="2" charset="0"/>
                  <a:cs typeface="Phetsarath OT" panose="02000500000000020004" pitchFamily="2" charset="0"/>
                </a:rPr>
                <a:t>ນໍາໃຊ້ຈຸດແຂງພາຍໃນ</a:t>
              </a:r>
              <a:r>
                <a:rPr lang="lo-LA" sz="1050" baseline="0">
                  <a:latin typeface="Phetsarath OT" panose="02000500000000020004" pitchFamily="2" charset="0"/>
                  <a:cs typeface="Phetsarath OT" panose="02000500000000020004" pitchFamily="2" charset="0"/>
                </a:rPr>
                <a:t> ເພື່ອຫຼຸດຜ່ອນ ຫຼື ຫຼີກລຽງໄພຂົ່ມຂູ່ຈາກພາຍນອກ </a:t>
              </a:r>
              <a:endParaRPr lang="en-US" sz="105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674D1F69-EFE1-D4AD-EFCD-A423FFF9D4BE}"/>
                </a:ext>
              </a:extLst>
            </p:cNvPr>
            <p:cNvSpPr txBox="1"/>
            <p:nvPr/>
          </p:nvSpPr>
          <p:spPr>
            <a:xfrm>
              <a:off x="2950658" y="1592675"/>
              <a:ext cx="2266792" cy="65954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lo-LA" sz="1050">
                  <a:latin typeface="Phetsarath OT" panose="02000500000000020004" pitchFamily="2" charset="0"/>
                  <a:cs typeface="Phetsarath OT" panose="02000500000000020004" pitchFamily="2" charset="0"/>
                </a:rPr>
                <a:t>ເອົາຊະນະຈຸດອ່ອນພາຍໃນ</a:t>
              </a:r>
              <a:r>
                <a:rPr lang="lo-LA" sz="1050" baseline="0">
                  <a:latin typeface="Phetsarath OT" panose="02000500000000020004" pitchFamily="2" charset="0"/>
                  <a:cs typeface="Phetsarath OT" panose="02000500000000020004" pitchFamily="2" charset="0"/>
                </a:rPr>
                <a:t> ໂດຍນໍາໃຊ້ທ່າໄດ້ປຽບ ໃນໂອກາດຈາກພາຍນອກ</a:t>
              </a:r>
              <a:endParaRPr lang="en-US" sz="105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796994B9-2FB0-6336-0064-BE48AD0CD192}"/>
                </a:ext>
              </a:extLst>
            </p:cNvPr>
            <p:cNvSpPr txBox="1"/>
            <p:nvPr/>
          </p:nvSpPr>
          <p:spPr>
            <a:xfrm>
              <a:off x="2950658" y="2366683"/>
              <a:ext cx="2266792" cy="65954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lo-LA" sz="1050">
                  <a:latin typeface="Phetsarath OT" panose="02000500000000020004" pitchFamily="2" charset="0"/>
                  <a:cs typeface="Phetsarath OT" panose="02000500000000020004" pitchFamily="2" charset="0"/>
                </a:rPr>
                <a:t>ເອົາຊະນະຈຸດອ່ອນພາຍໃນ ແລະ ຫຼຸດຜ່ອນຜົນກະທົບຈາກໄພຂົ່ມຂູ່ຈາກພາຍນອກ</a:t>
              </a:r>
              <a:endParaRPr lang="en-US" sz="105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CEF97D-E3D5-DE5A-74C1-A5017A76433A}"/>
              </a:ext>
            </a:extLst>
          </p:cNvPr>
          <p:cNvGrpSpPr/>
          <p:nvPr/>
        </p:nvGrpSpPr>
        <p:grpSpPr>
          <a:xfrm>
            <a:off x="2318515" y="135654"/>
            <a:ext cx="4262066" cy="834752"/>
            <a:chOff x="27941" y="98708"/>
            <a:chExt cx="4262066" cy="83475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07AE0CC-BD03-68D0-E93F-FE7A1EAFC25C}"/>
                </a:ext>
              </a:extLst>
            </p:cNvPr>
            <p:cNvSpPr/>
            <p:nvPr/>
          </p:nvSpPr>
          <p:spPr>
            <a:xfrm>
              <a:off x="144078" y="98708"/>
              <a:ext cx="920183" cy="83099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CBFAD3-187A-55EC-9238-B40A170E7258}"/>
                </a:ext>
              </a:extLst>
            </p:cNvPr>
            <p:cNvSpPr txBox="1"/>
            <p:nvPr/>
          </p:nvSpPr>
          <p:spPr>
            <a:xfrm>
              <a:off x="27941" y="102463"/>
              <a:ext cx="1036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" panose="020B0604020104020204" pitchFamily="34" charset="0"/>
                </a:rPr>
                <a:t>3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A957AF1-2E0A-9D15-C041-A3DFC615C25F}"/>
                </a:ext>
              </a:extLst>
            </p:cNvPr>
            <p:cNvSpPr txBox="1"/>
            <p:nvPr/>
          </p:nvSpPr>
          <p:spPr>
            <a:xfrm>
              <a:off x="1087070" y="226334"/>
              <a:ext cx="3202937" cy="6422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chemeClr val="accent1">
                      <a:lumMod val="75000"/>
                    </a:schemeClr>
                  </a:solidFill>
                  <a:ea typeface="MS Mincho" panose="02020609040205080304" pitchFamily="49" charset="-128"/>
                  <a:cs typeface="Phetsarath OT" panose="02000500000000020004" pitchFamily="2" charset="0"/>
                </a:rPr>
                <a:t> </a:t>
              </a:r>
              <a:r>
                <a:rPr lang="lo-LA" b="1">
                  <a:solidFill>
                    <a:schemeClr val="accent1">
                      <a:lumMod val="75000"/>
                    </a:schemeClr>
                  </a:solidFill>
                  <a:ea typeface="MS Mincho" panose="02020609040205080304" pitchFamily="49" charset="-128"/>
                  <a:cs typeface="Phetsarath OT" panose="02000500000000020004" pitchFamily="2" charset="0"/>
                </a:rPr>
                <a:t>ກໍານົດແຜນພັດທະນາໃນ 5​ ປີຕໍ່ໜ້າ</a:t>
              </a:r>
              <a:r>
                <a:rPr lang="en-US" b="1">
                  <a:solidFill>
                    <a:schemeClr val="accent1">
                      <a:lumMod val="75000"/>
                    </a:schemeClr>
                  </a:solidFill>
                  <a:ea typeface="MS Mincho" panose="02020609040205080304" pitchFamily="49" charset="-128"/>
                  <a:cs typeface="Phetsarath OT" panose="02000500000000020004" pitchFamily="2" charset="0"/>
                </a:rPr>
                <a:t>  </a:t>
              </a:r>
            </a:p>
            <a:p>
              <a:r>
                <a:rPr lang="en-US" b="1">
                  <a:solidFill>
                    <a:schemeClr val="accent1">
                      <a:lumMod val="75000"/>
                    </a:schemeClr>
                  </a:solidFill>
                  <a:ea typeface="MS Mincho" panose="02020609040205080304" pitchFamily="49" charset="-128"/>
                  <a:cs typeface="Phetsarath OT" panose="02000500000000020004" pitchFamily="2" charset="0"/>
                </a:rPr>
                <a:t>(2026-2030)</a:t>
              </a:r>
              <a:endParaRPr lang="lo-LA" b="1">
                <a:solidFill>
                  <a:schemeClr val="accent1">
                    <a:lumMod val="75000"/>
                  </a:schemeClr>
                </a:solidFill>
                <a:ea typeface="MS Mincho" panose="02020609040205080304" pitchFamily="49" charset="-128"/>
                <a:cs typeface="Phetsarath OT" panose="02000500000000020004" pitchFamily="2" charset="0"/>
              </a:endParaRPr>
            </a:p>
          </p:txBody>
        </p:sp>
      </p:grpSp>
      <p:pic>
        <p:nvPicPr>
          <p:cNvPr id="14" name="Picture 13" descr="Abstract Blue HD Wallpaper | Background Image | 1920x1080">
            <a:extLst>
              <a:ext uri="{FF2B5EF4-FFF2-40B4-BE49-F238E27FC236}">
                <a16:creationId xmlns:a16="http://schemas.microsoft.com/office/drawing/2014/main" id="{197626B0-A43E-617C-CF52-71B19877A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2" r="20604"/>
          <a:stretch/>
        </p:blipFill>
        <p:spPr bwMode="auto">
          <a:xfrm>
            <a:off x="-167640" y="0"/>
            <a:ext cx="2045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E1B11C0-4E71-76A5-ED64-AEB1B29BCC93}"/>
              </a:ext>
            </a:extLst>
          </p:cNvPr>
          <p:cNvSpPr txBox="1"/>
          <p:nvPr/>
        </p:nvSpPr>
        <p:spPr>
          <a:xfrm>
            <a:off x="-23511" y="579548"/>
            <a:ext cx="1728216" cy="137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ກອງປະຊຸມຜູ້ບໍລິຫານ</a:t>
            </a:r>
            <a:endParaRPr lang="en-US" sz="12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ອາຊີວະສຶກສາທົ່ວປະເທດ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ປະຈໍາສົກຮຽນ </a:t>
            </a: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2023-2024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ຄັ້ງວັນທີ </a:t>
            </a:r>
            <a:r>
              <a:rPr lang="lo-LA" sz="11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19-20</a:t>
            </a: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 ກັນຍາ </a:t>
            </a:r>
            <a:r>
              <a:rPr lang="lo-LA" sz="1100" b="1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2024 </a:t>
            </a:r>
            <a:endParaRPr lang="lo-LA" sz="1100" b="1" kern="100">
              <a:solidFill>
                <a:schemeClr val="bg1"/>
              </a:solidFill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lo-LA" sz="11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Phetsarath OT" panose="02000500000000020004" pitchFamily="2" charset="0"/>
              </a:rPr>
              <a:t>ທີ່ວິທະຍາໄລເຕັກນິກການລົດໄຟ, ນະຄອນຫຼວງວຽງຈັນ</a:t>
            </a:r>
            <a:endParaRPr lang="en-US" sz="1100" kern="10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ordia New" panose="020B0304020202020204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D2F2D-874B-103B-030F-5B00706C4D35}"/>
              </a:ext>
            </a:extLst>
          </p:cNvPr>
          <p:cNvSpPr txBox="1"/>
          <p:nvPr/>
        </p:nvSpPr>
        <p:spPr>
          <a:xfrm>
            <a:off x="0" y="4417661"/>
            <a:ext cx="1728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ປະເມີນຜົນສໍາເລັດການຈັດຕັ້ງປະຕິບັດແຜນ ພັດທະນາອາຊີວະສຶກສາ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5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ປີ (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2021-2025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) </a:t>
            </a:r>
            <a:endParaRPr lang="en-US" sz="1400" b="1">
              <a:solidFill>
                <a:schemeClr val="accent4">
                  <a:lumMod val="20000"/>
                  <a:lumOff val="80000"/>
                </a:schemeClr>
              </a:solidFill>
              <a:effectLst/>
              <a:ea typeface="MS Mincho" panose="02020609040205080304" pitchFamily="49" charset="-128"/>
              <a:cs typeface="Phetsarath OT" panose="02000500000000020004" pitchFamily="2" charset="0"/>
            </a:endParaRPr>
          </a:p>
          <a:p>
            <a:pPr algn="ctr"/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ແລະ ຄາດຄະເນກໍານົດແຜນ 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5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 ປີ (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2026-2030</a:t>
            </a:r>
            <a:r>
              <a:rPr lang="lo-LA" sz="14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S Mincho" panose="02020609040205080304" pitchFamily="49" charset="-128"/>
                <a:cs typeface="Phetsarath OT" panose="02000500000000020004" pitchFamily="2" charset="0"/>
              </a:rPr>
              <a:t>)</a:t>
            </a:r>
            <a:endParaRPr lang="lo-LA" sz="2800" b="1">
              <a:solidFill>
                <a:schemeClr val="accent4">
                  <a:lumMod val="20000"/>
                  <a:lumOff val="80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185" name="Picture 184">
            <a:extLst>
              <a:ext uri="{FF2B5EF4-FFF2-40B4-BE49-F238E27FC236}">
                <a16:creationId xmlns:a16="http://schemas.microsoft.com/office/drawing/2014/main" id="{BF07C1F4-B6B6-C12C-AA15-FD836B4BC0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4652" y="2186217"/>
            <a:ext cx="1872530" cy="25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6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rapezoid 218">
            <a:extLst>
              <a:ext uri="{FF2B5EF4-FFF2-40B4-BE49-F238E27FC236}">
                <a16:creationId xmlns:a16="http://schemas.microsoft.com/office/drawing/2014/main" id="{89F56FA0-A441-5541-2D32-2AE03AE3ACA8}"/>
              </a:ext>
            </a:extLst>
          </p:cNvPr>
          <p:cNvSpPr/>
          <p:nvPr/>
        </p:nvSpPr>
        <p:spPr>
          <a:xfrm rot="5400000">
            <a:off x="3431123" y="1720455"/>
            <a:ext cx="5566701" cy="3204083"/>
          </a:xfrm>
          <a:prstGeom prst="trapezoid">
            <a:avLst>
              <a:gd name="adj" fmla="val 787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Trapezoid 217">
            <a:extLst>
              <a:ext uri="{FF2B5EF4-FFF2-40B4-BE49-F238E27FC236}">
                <a16:creationId xmlns:a16="http://schemas.microsoft.com/office/drawing/2014/main" id="{77736C6E-4CA7-21C9-F045-588D94B3E0A8}"/>
              </a:ext>
            </a:extLst>
          </p:cNvPr>
          <p:cNvSpPr/>
          <p:nvPr/>
        </p:nvSpPr>
        <p:spPr>
          <a:xfrm rot="5400000">
            <a:off x="7568961" y="1404485"/>
            <a:ext cx="4934758" cy="3204083"/>
          </a:xfrm>
          <a:prstGeom prst="trapezoid">
            <a:avLst>
              <a:gd name="adj" fmla="val 8396"/>
            </a:avLst>
          </a:prstGeom>
          <a:gradFill>
            <a:gsLst>
              <a:gs pos="65000">
                <a:srgbClr val="D9EAD1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rapezoid 216">
            <a:extLst>
              <a:ext uri="{FF2B5EF4-FFF2-40B4-BE49-F238E27FC236}">
                <a16:creationId xmlns:a16="http://schemas.microsoft.com/office/drawing/2014/main" id="{6E5A25BF-5416-7A61-1EBA-A526AC1167B9}"/>
              </a:ext>
            </a:extLst>
          </p:cNvPr>
          <p:cNvSpPr/>
          <p:nvPr/>
        </p:nvSpPr>
        <p:spPr>
          <a:xfrm rot="5400000">
            <a:off x="-1067693" y="2107683"/>
            <a:ext cx="6182331" cy="3061251"/>
          </a:xfrm>
          <a:prstGeom prst="trapezoid">
            <a:avLst>
              <a:gd name="adj" fmla="val 5282"/>
            </a:avLst>
          </a:prstGeom>
          <a:gradFill>
            <a:gsLst>
              <a:gs pos="2913">
                <a:schemeClr val="bg1"/>
              </a:gs>
              <a:gs pos="62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ounded Rectangle 61">
            <a:extLst>
              <a:ext uri="{FF2B5EF4-FFF2-40B4-BE49-F238E27FC236}">
                <a16:creationId xmlns:a16="http://schemas.microsoft.com/office/drawing/2014/main" id="{577AD91D-C63C-6AF2-954B-9C970A8F7873}"/>
              </a:ext>
            </a:extLst>
          </p:cNvPr>
          <p:cNvSpPr/>
          <p:nvPr/>
        </p:nvSpPr>
        <p:spPr>
          <a:xfrm>
            <a:off x="4853753" y="5296809"/>
            <a:ext cx="981544" cy="406186"/>
          </a:xfrm>
          <a:prstGeom prst="roundRect">
            <a:avLst>
              <a:gd name="adj" fmla="val 41136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44000">
                <a:srgbClr val="9AC8F2"/>
              </a:gs>
              <a:gs pos="100000">
                <a:srgbClr val="6DB0ED"/>
              </a:gs>
            </a:gsLst>
            <a:lin ang="0" scaled="1"/>
            <a:tileRect/>
          </a:gradFill>
          <a:ln>
            <a:noFill/>
          </a:ln>
          <a:effectLst>
            <a:outerShdw blurRad="63500" dist="1016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650F26-5A42-8AF3-7014-947317D37951}"/>
              </a:ext>
            </a:extLst>
          </p:cNvPr>
          <p:cNvSpPr txBox="1"/>
          <p:nvPr/>
        </p:nvSpPr>
        <p:spPr>
          <a:xfrm>
            <a:off x="4827694" y="5245015"/>
            <a:ext cx="474294" cy="47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7</a:t>
            </a:r>
          </a:p>
        </p:txBody>
      </p:sp>
      <p:sp>
        <p:nvSpPr>
          <p:cNvPr id="197" name="Freeform 44">
            <a:extLst>
              <a:ext uri="{FF2B5EF4-FFF2-40B4-BE49-F238E27FC236}">
                <a16:creationId xmlns:a16="http://schemas.microsoft.com/office/drawing/2014/main" id="{772B4D23-775C-FAC6-29FA-BA2575799CFD}"/>
              </a:ext>
            </a:extLst>
          </p:cNvPr>
          <p:cNvSpPr/>
          <p:nvPr/>
        </p:nvSpPr>
        <p:spPr>
          <a:xfrm>
            <a:off x="5192931" y="5214230"/>
            <a:ext cx="3005006" cy="586618"/>
          </a:xfrm>
          <a:custGeom>
            <a:avLst/>
            <a:gdLst>
              <a:gd name="connsiteX0" fmla="*/ 1017385 w 3481331"/>
              <a:gd name="connsiteY0" fmla="*/ 497012 h 586618"/>
              <a:gd name="connsiteX1" fmla="*/ 1014143 w 3481331"/>
              <a:gd name="connsiteY1" fmla="*/ 497502 h 586618"/>
              <a:gd name="connsiteX2" fmla="*/ 1014143 w 3481331"/>
              <a:gd name="connsiteY2" fmla="*/ 498718 h 586618"/>
              <a:gd name="connsiteX3" fmla="*/ 1016083 w 3481331"/>
              <a:gd name="connsiteY3" fmla="*/ 497963 h 586618"/>
              <a:gd name="connsiteX4" fmla="*/ 1014143 w 3481331"/>
              <a:gd name="connsiteY4" fmla="*/ 88382 h 586618"/>
              <a:gd name="connsiteX5" fmla="*/ 1014143 w 3481331"/>
              <a:gd name="connsiteY5" fmla="*/ 89684 h 586618"/>
              <a:gd name="connsiteX6" fmla="*/ 1017545 w 3481331"/>
              <a:gd name="connsiteY6" fmla="*/ 90199 h 586618"/>
              <a:gd name="connsiteX7" fmla="*/ 1016083 w 3481331"/>
              <a:gd name="connsiteY7" fmla="*/ 89135 h 586618"/>
              <a:gd name="connsiteX8" fmla="*/ 0 w 3481331"/>
              <a:gd name="connsiteY8" fmla="*/ 0 h 586618"/>
              <a:gd name="connsiteX9" fmla="*/ 930402 w 3481331"/>
              <a:gd name="connsiteY9" fmla="*/ 0 h 586618"/>
              <a:gd name="connsiteX10" fmla="*/ 1014143 w 3481331"/>
              <a:gd name="connsiteY10" fmla="*/ 0 h 586618"/>
              <a:gd name="connsiteX11" fmla="*/ 2331141 w 3481331"/>
              <a:gd name="connsiteY11" fmla="*/ 0 h 586618"/>
              <a:gd name="connsiteX12" fmla="*/ 2553562 w 3481331"/>
              <a:gd name="connsiteY12" fmla="*/ 0 h 586618"/>
              <a:gd name="connsiteX13" fmla="*/ 3345284 w 3481331"/>
              <a:gd name="connsiteY13" fmla="*/ 0 h 586618"/>
              <a:gd name="connsiteX14" fmla="*/ 3345284 w 3481331"/>
              <a:gd name="connsiteY14" fmla="*/ 89684 h 586618"/>
              <a:gd name="connsiteX15" fmla="*/ 3481331 w 3481331"/>
              <a:gd name="connsiteY15" fmla="*/ 293309 h 586618"/>
              <a:gd name="connsiteX16" fmla="*/ 3345284 w 3481331"/>
              <a:gd name="connsiteY16" fmla="*/ 497502 h 586618"/>
              <a:gd name="connsiteX17" fmla="*/ 3345284 w 3481331"/>
              <a:gd name="connsiteY17" fmla="*/ 586618 h 586618"/>
              <a:gd name="connsiteX18" fmla="*/ 2553562 w 3481331"/>
              <a:gd name="connsiteY18" fmla="*/ 586618 h 586618"/>
              <a:gd name="connsiteX19" fmla="*/ 2331141 w 3481331"/>
              <a:gd name="connsiteY19" fmla="*/ 586618 h 586618"/>
              <a:gd name="connsiteX20" fmla="*/ 1014143 w 3481331"/>
              <a:gd name="connsiteY20" fmla="*/ 586618 h 586618"/>
              <a:gd name="connsiteX21" fmla="*/ 930402 w 3481331"/>
              <a:gd name="connsiteY21" fmla="*/ 586618 h 586618"/>
              <a:gd name="connsiteX22" fmla="*/ 0 w 3481331"/>
              <a:gd name="connsiteY22" fmla="*/ 586618 h 586618"/>
              <a:gd name="connsiteX23" fmla="*/ 0 w 3481331"/>
              <a:gd name="connsiteY23" fmla="*/ 522896 h 586618"/>
              <a:gd name="connsiteX24" fmla="*/ 136046 w 3481331"/>
              <a:gd name="connsiteY24" fmla="*/ 293309 h 586618"/>
              <a:gd name="connsiteX25" fmla="*/ 0 w 3481331"/>
              <a:gd name="connsiteY25" fmla="*/ 64291 h 58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481331" h="586618">
                <a:moveTo>
                  <a:pt x="1017385" y="497012"/>
                </a:moveTo>
                <a:lnTo>
                  <a:pt x="1014143" y="497502"/>
                </a:lnTo>
                <a:lnTo>
                  <a:pt x="1014143" y="498718"/>
                </a:lnTo>
                <a:lnTo>
                  <a:pt x="1016083" y="497963"/>
                </a:lnTo>
                <a:close/>
                <a:moveTo>
                  <a:pt x="1014143" y="88382"/>
                </a:moveTo>
                <a:lnTo>
                  <a:pt x="1014143" y="89684"/>
                </a:lnTo>
                <a:lnTo>
                  <a:pt x="1017545" y="90199"/>
                </a:lnTo>
                <a:lnTo>
                  <a:pt x="1016083" y="89135"/>
                </a:lnTo>
                <a:close/>
                <a:moveTo>
                  <a:pt x="0" y="0"/>
                </a:moveTo>
                <a:lnTo>
                  <a:pt x="930402" y="0"/>
                </a:lnTo>
                <a:lnTo>
                  <a:pt x="1014143" y="0"/>
                </a:lnTo>
                <a:lnTo>
                  <a:pt x="2331141" y="0"/>
                </a:lnTo>
                <a:lnTo>
                  <a:pt x="2553562" y="0"/>
                </a:lnTo>
                <a:lnTo>
                  <a:pt x="3345284" y="0"/>
                </a:lnTo>
                <a:lnTo>
                  <a:pt x="3345284" y="89684"/>
                </a:lnTo>
                <a:cubicBezTo>
                  <a:pt x="3420303" y="89684"/>
                  <a:pt x="3481331" y="181074"/>
                  <a:pt x="3481331" y="293309"/>
                </a:cubicBezTo>
                <a:cubicBezTo>
                  <a:pt x="3481331" y="406113"/>
                  <a:pt x="3420303" y="497502"/>
                  <a:pt x="3345284" y="497502"/>
                </a:cubicBezTo>
                <a:lnTo>
                  <a:pt x="3345284" y="586618"/>
                </a:lnTo>
                <a:lnTo>
                  <a:pt x="2553562" y="586618"/>
                </a:lnTo>
                <a:lnTo>
                  <a:pt x="2331141" y="586618"/>
                </a:lnTo>
                <a:lnTo>
                  <a:pt x="1014143" y="586618"/>
                </a:lnTo>
                <a:lnTo>
                  <a:pt x="930402" y="586618"/>
                </a:lnTo>
                <a:lnTo>
                  <a:pt x="0" y="586618"/>
                </a:lnTo>
                <a:lnTo>
                  <a:pt x="0" y="522896"/>
                </a:lnTo>
                <a:cubicBezTo>
                  <a:pt x="76506" y="509347"/>
                  <a:pt x="136046" y="411751"/>
                  <a:pt x="136046" y="293309"/>
                </a:cubicBezTo>
                <a:cubicBezTo>
                  <a:pt x="136046" y="174868"/>
                  <a:pt x="76506" y="77840"/>
                  <a:pt x="0" y="6429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>
            <a:outerShdw blurRad="63500" dist="1016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7" name="Rounded Rectangle 61">
            <a:extLst>
              <a:ext uri="{FF2B5EF4-FFF2-40B4-BE49-F238E27FC236}">
                <a16:creationId xmlns:a16="http://schemas.microsoft.com/office/drawing/2014/main" id="{854B4778-C535-2D5D-DB79-A764B66870C6}"/>
              </a:ext>
            </a:extLst>
          </p:cNvPr>
          <p:cNvSpPr/>
          <p:nvPr/>
        </p:nvSpPr>
        <p:spPr>
          <a:xfrm>
            <a:off x="4853753" y="4626338"/>
            <a:ext cx="981544" cy="406186"/>
          </a:xfrm>
          <a:prstGeom prst="roundRect">
            <a:avLst>
              <a:gd name="adj" fmla="val 41136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44000">
                <a:srgbClr val="9AC8F2"/>
              </a:gs>
              <a:gs pos="100000">
                <a:srgbClr val="6DB0ED"/>
              </a:gs>
            </a:gsLst>
            <a:lin ang="0" scaled="1"/>
            <a:tileRect/>
          </a:gradFill>
          <a:ln>
            <a:noFill/>
          </a:ln>
          <a:effectLst>
            <a:outerShdw blurRad="63500" dist="1016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6" name="Freeform 44">
            <a:extLst>
              <a:ext uri="{FF2B5EF4-FFF2-40B4-BE49-F238E27FC236}">
                <a16:creationId xmlns:a16="http://schemas.microsoft.com/office/drawing/2014/main" id="{552A5C06-27A3-8EE9-27FF-499DD2910757}"/>
              </a:ext>
            </a:extLst>
          </p:cNvPr>
          <p:cNvSpPr/>
          <p:nvPr/>
        </p:nvSpPr>
        <p:spPr>
          <a:xfrm>
            <a:off x="5192931" y="4538018"/>
            <a:ext cx="3005006" cy="586618"/>
          </a:xfrm>
          <a:custGeom>
            <a:avLst/>
            <a:gdLst>
              <a:gd name="connsiteX0" fmla="*/ 1017385 w 3481331"/>
              <a:gd name="connsiteY0" fmla="*/ 497012 h 586618"/>
              <a:gd name="connsiteX1" fmla="*/ 1014143 w 3481331"/>
              <a:gd name="connsiteY1" fmla="*/ 497502 h 586618"/>
              <a:gd name="connsiteX2" fmla="*/ 1014143 w 3481331"/>
              <a:gd name="connsiteY2" fmla="*/ 498718 h 586618"/>
              <a:gd name="connsiteX3" fmla="*/ 1016083 w 3481331"/>
              <a:gd name="connsiteY3" fmla="*/ 497963 h 586618"/>
              <a:gd name="connsiteX4" fmla="*/ 1014143 w 3481331"/>
              <a:gd name="connsiteY4" fmla="*/ 88382 h 586618"/>
              <a:gd name="connsiteX5" fmla="*/ 1014143 w 3481331"/>
              <a:gd name="connsiteY5" fmla="*/ 89684 h 586618"/>
              <a:gd name="connsiteX6" fmla="*/ 1017545 w 3481331"/>
              <a:gd name="connsiteY6" fmla="*/ 90199 h 586618"/>
              <a:gd name="connsiteX7" fmla="*/ 1016083 w 3481331"/>
              <a:gd name="connsiteY7" fmla="*/ 89135 h 586618"/>
              <a:gd name="connsiteX8" fmla="*/ 0 w 3481331"/>
              <a:gd name="connsiteY8" fmla="*/ 0 h 586618"/>
              <a:gd name="connsiteX9" fmla="*/ 930402 w 3481331"/>
              <a:gd name="connsiteY9" fmla="*/ 0 h 586618"/>
              <a:gd name="connsiteX10" fmla="*/ 1014143 w 3481331"/>
              <a:gd name="connsiteY10" fmla="*/ 0 h 586618"/>
              <a:gd name="connsiteX11" fmla="*/ 2331141 w 3481331"/>
              <a:gd name="connsiteY11" fmla="*/ 0 h 586618"/>
              <a:gd name="connsiteX12" fmla="*/ 2553562 w 3481331"/>
              <a:gd name="connsiteY12" fmla="*/ 0 h 586618"/>
              <a:gd name="connsiteX13" fmla="*/ 3345284 w 3481331"/>
              <a:gd name="connsiteY13" fmla="*/ 0 h 586618"/>
              <a:gd name="connsiteX14" fmla="*/ 3345284 w 3481331"/>
              <a:gd name="connsiteY14" fmla="*/ 89684 h 586618"/>
              <a:gd name="connsiteX15" fmla="*/ 3481331 w 3481331"/>
              <a:gd name="connsiteY15" fmla="*/ 293309 h 586618"/>
              <a:gd name="connsiteX16" fmla="*/ 3345284 w 3481331"/>
              <a:gd name="connsiteY16" fmla="*/ 497502 h 586618"/>
              <a:gd name="connsiteX17" fmla="*/ 3345284 w 3481331"/>
              <a:gd name="connsiteY17" fmla="*/ 586618 h 586618"/>
              <a:gd name="connsiteX18" fmla="*/ 2553562 w 3481331"/>
              <a:gd name="connsiteY18" fmla="*/ 586618 h 586618"/>
              <a:gd name="connsiteX19" fmla="*/ 2331141 w 3481331"/>
              <a:gd name="connsiteY19" fmla="*/ 586618 h 586618"/>
              <a:gd name="connsiteX20" fmla="*/ 1014143 w 3481331"/>
              <a:gd name="connsiteY20" fmla="*/ 586618 h 586618"/>
              <a:gd name="connsiteX21" fmla="*/ 930402 w 3481331"/>
              <a:gd name="connsiteY21" fmla="*/ 586618 h 586618"/>
              <a:gd name="connsiteX22" fmla="*/ 0 w 3481331"/>
              <a:gd name="connsiteY22" fmla="*/ 586618 h 586618"/>
              <a:gd name="connsiteX23" fmla="*/ 0 w 3481331"/>
              <a:gd name="connsiteY23" fmla="*/ 522896 h 586618"/>
              <a:gd name="connsiteX24" fmla="*/ 136046 w 3481331"/>
              <a:gd name="connsiteY24" fmla="*/ 293309 h 586618"/>
              <a:gd name="connsiteX25" fmla="*/ 0 w 3481331"/>
              <a:gd name="connsiteY25" fmla="*/ 64291 h 58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481331" h="586618">
                <a:moveTo>
                  <a:pt x="1017385" y="497012"/>
                </a:moveTo>
                <a:lnTo>
                  <a:pt x="1014143" y="497502"/>
                </a:lnTo>
                <a:lnTo>
                  <a:pt x="1014143" y="498718"/>
                </a:lnTo>
                <a:lnTo>
                  <a:pt x="1016083" y="497963"/>
                </a:lnTo>
                <a:close/>
                <a:moveTo>
                  <a:pt x="1014143" y="88382"/>
                </a:moveTo>
                <a:lnTo>
                  <a:pt x="1014143" y="89684"/>
                </a:lnTo>
                <a:lnTo>
                  <a:pt x="1017545" y="90199"/>
                </a:lnTo>
                <a:lnTo>
                  <a:pt x="1016083" y="89135"/>
                </a:lnTo>
                <a:close/>
                <a:moveTo>
                  <a:pt x="0" y="0"/>
                </a:moveTo>
                <a:lnTo>
                  <a:pt x="930402" y="0"/>
                </a:lnTo>
                <a:lnTo>
                  <a:pt x="1014143" y="0"/>
                </a:lnTo>
                <a:lnTo>
                  <a:pt x="2331141" y="0"/>
                </a:lnTo>
                <a:lnTo>
                  <a:pt x="2553562" y="0"/>
                </a:lnTo>
                <a:lnTo>
                  <a:pt x="3345284" y="0"/>
                </a:lnTo>
                <a:lnTo>
                  <a:pt x="3345284" y="89684"/>
                </a:lnTo>
                <a:cubicBezTo>
                  <a:pt x="3420303" y="89684"/>
                  <a:pt x="3481331" y="181074"/>
                  <a:pt x="3481331" y="293309"/>
                </a:cubicBezTo>
                <a:cubicBezTo>
                  <a:pt x="3481331" y="406113"/>
                  <a:pt x="3420303" y="497502"/>
                  <a:pt x="3345284" y="497502"/>
                </a:cubicBezTo>
                <a:lnTo>
                  <a:pt x="3345284" y="586618"/>
                </a:lnTo>
                <a:lnTo>
                  <a:pt x="2553562" y="586618"/>
                </a:lnTo>
                <a:lnTo>
                  <a:pt x="2331141" y="586618"/>
                </a:lnTo>
                <a:lnTo>
                  <a:pt x="1014143" y="586618"/>
                </a:lnTo>
                <a:lnTo>
                  <a:pt x="930402" y="586618"/>
                </a:lnTo>
                <a:lnTo>
                  <a:pt x="0" y="586618"/>
                </a:lnTo>
                <a:lnTo>
                  <a:pt x="0" y="522896"/>
                </a:lnTo>
                <a:cubicBezTo>
                  <a:pt x="76506" y="509347"/>
                  <a:pt x="136046" y="411751"/>
                  <a:pt x="136046" y="293309"/>
                </a:cubicBezTo>
                <a:cubicBezTo>
                  <a:pt x="136046" y="174868"/>
                  <a:pt x="76506" y="77840"/>
                  <a:pt x="0" y="6429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>
            <a:outerShdw blurRad="63500" dist="1016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4" name="Rounded Rectangle 61">
            <a:extLst>
              <a:ext uri="{FF2B5EF4-FFF2-40B4-BE49-F238E27FC236}">
                <a16:creationId xmlns:a16="http://schemas.microsoft.com/office/drawing/2014/main" id="{96BA554C-09CD-F9DC-A1BB-DF3147C8FE24}"/>
              </a:ext>
            </a:extLst>
          </p:cNvPr>
          <p:cNvSpPr/>
          <p:nvPr/>
        </p:nvSpPr>
        <p:spPr>
          <a:xfrm>
            <a:off x="4853753" y="3953158"/>
            <a:ext cx="981544" cy="406186"/>
          </a:xfrm>
          <a:prstGeom prst="roundRect">
            <a:avLst>
              <a:gd name="adj" fmla="val 41136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44000">
                <a:srgbClr val="9AC8F2"/>
              </a:gs>
              <a:gs pos="100000">
                <a:srgbClr val="6DB0ED"/>
              </a:gs>
            </a:gsLst>
            <a:lin ang="0" scaled="1"/>
            <a:tileRect/>
          </a:gradFill>
          <a:ln>
            <a:noFill/>
          </a:ln>
          <a:effectLst>
            <a:outerShdw blurRad="63500" dist="1016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3" name="Rounded Rectangle 61">
            <a:extLst>
              <a:ext uri="{FF2B5EF4-FFF2-40B4-BE49-F238E27FC236}">
                <a16:creationId xmlns:a16="http://schemas.microsoft.com/office/drawing/2014/main" id="{F6D15685-FC1C-E60D-036B-1FE50D2C1FA9}"/>
              </a:ext>
            </a:extLst>
          </p:cNvPr>
          <p:cNvSpPr/>
          <p:nvPr/>
        </p:nvSpPr>
        <p:spPr>
          <a:xfrm>
            <a:off x="4853753" y="3283105"/>
            <a:ext cx="981544" cy="406186"/>
          </a:xfrm>
          <a:prstGeom prst="roundRect">
            <a:avLst>
              <a:gd name="adj" fmla="val 41136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44000">
                <a:srgbClr val="9AC8F2"/>
              </a:gs>
              <a:gs pos="100000">
                <a:srgbClr val="6DB0ED"/>
              </a:gs>
            </a:gsLst>
            <a:lin ang="0" scaled="1"/>
            <a:tileRect/>
          </a:gradFill>
          <a:ln>
            <a:noFill/>
          </a:ln>
          <a:effectLst>
            <a:outerShdw blurRad="63500" dist="1016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1" name="Freeform 44">
            <a:extLst>
              <a:ext uri="{FF2B5EF4-FFF2-40B4-BE49-F238E27FC236}">
                <a16:creationId xmlns:a16="http://schemas.microsoft.com/office/drawing/2014/main" id="{601D623E-5CC2-1B83-9C74-A652788D27A4}"/>
              </a:ext>
            </a:extLst>
          </p:cNvPr>
          <p:cNvSpPr/>
          <p:nvPr/>
        </p:nvSpPr>
        <p:spPr>
          <a:xfrm>
            <a:off x="5192931" y="3211401"/>
            <a:ext cx="3005006" cy="586618"/>
          </a:xfrm>
          <a:custGeom>
            <a:avLst/>
            <a:gdLst>
              <a:gd name="connsiteX0" fmla="*/ 1017385 w 3481331"/>
              <a:gd name="connsiteY0" fmla="*/ 497012 h 586618"/>
              <a:gd name="connsiteX1" fmla="*/ 1014143 w 3481331"/>
              <a:gd name="connsiteY1" fmla="*/ 497502 h 586618"/>
              <a:gd name="connsiteX2" fmla="*/ 1014143 w 3481331"/>
              <a:gd name="connsiteY2" fmla="*/ 498718 h 586618"/>
              <a:gd name="connsiteX3" fmla="*/ 1016083 w 3481331"/>
              <a:gd name="connsiteY3" fmla="*/ 497963 h 586618"/>
              <a:gd name="connsiteX4" fmla="*/ 1014143 w 3481331"/>
              <a:gd name="connsiteY4" fmla="*/ 88382 h 586618"/>
              <a:gd name="connsiteX5" fmla="*/ 1014143 w 3481331"/>
              <a:gd name="connsiteY5" fmla="*/ 89684 h 586618"/>
              <a:gd name="connsiteX6" fmla="*/ 1017545 w 3481331"/>
              <a:gd name="connsiteY6" fmla="*/ 90199 h 586618"/>
              <a:gd name="connsiteX7" fmla="*/ 1016083 w 3481331"/>
              <a:gd name="connsiteY7" fmla="*/ 89135 h 586618"/>
              <a:gd name="connsiteX8" fmla="*/ 0 w 3481331"/>
              <a:gd name="connsiteY8" fmla="*/ 0 h 586618"/>
              <a:gd name="connsiteX9" fmla="*/ 930402 w 3481331"/>
              <a:gd name="connsiteY9" fmla="*/ 0 h 586618"/>
              <a:gd name="connsiteX10" fmla="*/ 1014143 w 3481331"/>
              <a:gd name="connsiteY10" fmla="*/ 0 h 586618"/>
              <a:gd name="connsiteX11" fmla="*/ 2331141 w 3481331"/>
              <a:gd name="connsiteY11" fmla="*/ 0 h 586618"/>
              <a:gd name="connsiteX12" fmla="*/ 2553562 w 3481331"/>
              <a:gd name="connsiteY12" fmla="*/ 0 h 586618"/>
              <a:gd name="connsiteX13" fmla="*/ 3345284 w 3481331"/>
              <a:gd name="connsiteY13" fmla="*/ 0 h 586618"/>
              <a:gd name="connsiteX14" fmla="*/ 3345284 w 3481331"/>
              <a:gd name="connsiteY14" fmla="*/ 89684 h 586618"/>
              <a:gd name="connsiteX15" fmla="*/ 3481331 w 3481331"/>
              <a:gd name="connsiteY15" fmla="*/ 293309 h 586618"/>
              <a:gd name="connsiteX16" fmla="*/ 3345284 w 3481331"/>
              <a:gd name="connsiteY16" fmla="*/ 497502 h 586618"/>
              <a:gd name="connsiteX17" fmla="*/ 3345284 w 3481331"/>
              <a:gd name="connsiteY17" fmla="*/ 586618 h 586618"/>
              <a:gd name="connsiteX18" fmla="*/ 2553562 w 3481331"/>
              <a:gd name="connsiteY18" fmla="*/ 586618 h 586618"/>
              <a:gd name="connsiteX19" fmla="*/ 2331141 w 3481331"/>
              <a:gd name="connsiteY19" fmla="*/ 586618 h 586618"/>
              <a:gd name="connsiteX20" fmla="*/ 1014143 w 3481331"/>
              <a:gd name="connsiteY20" fmla="*/ 586618 h 586618"/>
              <a:gd name="connsiteX21" fmla="*/ 930402 w 3481331"/>
              <a:gd name="connsiteY21" fmla="*/ 586618 h 586618"/>
              <a:gd name="connsiteX22" fmla="*/ 0 w 3481331"/>
              <a:gd name="connsiteY22" fmla="*/ 586618 h 586618"/>
              <a:gd name="connsiteX23" fmla="*/ 0 w 3481331"/>
              <a:gd name="connsiteY23" fmla="*/ 522896 h 586618"/>
              <a:gd name="connsiteX24" fmla="*/ 136046 w 3481331"/>
              <a:gd name="connsiteY24" fmla="*/ 293309 h 586618"/>
              <a:gd name="connsiteX25" fmla="*/ 0 w 3481331"/>
              <a:gd name="connsiteY25" fmla="*/ 64291 h 58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481331" h="586618">
                <a:moveTo>
                  <a:pt x="1017385" y="497012"/>
                </a:moveTo>
                <a:lnTo>
                  <a:pt x="1014143" y="497502"/>
                </a:lnTo>
                <a:lnTo>
                  <a:pt x="1014143" y="498718"/>
                </a:lnTo>
                <a:lnTo>
                  <a:pt x="1016083" y="497963"/>
                </a:lnTo>
                <a:close/>
                <a:moveTo>
                  <a:pt x="1014143" y="88382"/>
                </a:moveTo>
                <a:lnTo>
                  <a:pt x="1014143" y="89684"/>
                </a:lnTo>
                <a:lnTo>
                  <a:pt x="1017545" y="90199"/>
                </a:lnTo>
                <a:lnTo>
                  <a:pt x="1016083" y="89135"/>
                </a:lnTo>
                <a:close/>
                <a:moveTo>
                  <a:pt x="0" y="0"/>
                </a:moveTo>
                <a:lnTo>
                  <a:pt x="930402" y="0"/>
                </a:lnTo>
                <a:lnTo>
                  <a:pt x="1014143" y="0"/>
                </a:lnTo>
                <a:lnTo>
                  <a:pt x="2331141" y="0"/>
                </a:lnTo>
                <a:lnTo>
                  <a:pt x="2553562" y="0"/>
                </a:lnTo>
                <a:lnTo>
                  <a:pt x="3345284" y="0"/>
                </a:lnTo>
                <a:lnTo>
                  <a:pt x="3345284" y="89684"/>
                </a:lnTo>
                <a:cubicBezTo>
                  <a:pt x="3420303" y="89684"/>
                  <a:pt x="3481331" y="181074"/>
                  <a:pt x="3481331" y="293309"/>
                </a:cubicBezTo>
                <a:cubicBezTo>
                  <a:pt x="3481331" y="406113"/>
                  <a:pt x="3420303" y="497502"/>
                  <a:pt x="3345284" y="497502"/>
                </a:cubicBezTo>
                <a:lnTo>
                  <a:pt x="3345284" y="586618"/>
                </a:lnTo>
                <a:lnTo>
                  <a:pt x="2553562" y="586618"/>
                </a:lnTo>
                <a:lnTo>
                  <a:pt x="2331141" y="586618"/>
                </a:lnTo>
                <a:lnTo>
                  <a:pt x="1014143" y="586618"/>
                </a:lnTo>
                <a:lnTo>
                  <a:pt x="930402" y="586618"/>
                </a:lnTo>
                <a:lnTo>
                  <a:pt x="0" y="586618"/>
                </a:lnTo>
                <a:lnTo>
                  <a:pt x="0" y="522896"/>
                </a:lnTo>
                <a:cubicBezTo>
                  <a:pt x="76506" y="509347"/>
                  <a:pt x="136046" y="411751"/>
                  <a:pt x="136046" y="293309"/>
                </a:cubicBezTo>
                <a:cubicBezTo>
                  <a:pt x="136046" y="174868"/>
                  <a:pt x="76506" y="77840"/>
                  <a:pt x="0" y="6429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>
            <a:outerShdw blurRad="63500" dist="1016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1" name="Rounded Rectangle 61">
            <a:extLst>
              <a:ext uri="{FF2B5EF4-FFF2-40B4-BE49-F238E27FC236}">
                <a16:creationId xmlns:a16="http://schemas.microsoft.com/office/drawing/2014/main" id="{AC999C57-748B-4515-47C7-4021A2F4B1A3}"/>
              </a:ext>
            </a:extLst>
          </p:cNvPr>
          <p:cNvSpPr/>
          <p:nvPr/>
        </p:nvSpPr>
        <p:spPr>
          <a:xfrm>
            <a:off x="4853753" y="2679425"/>
            <a:ext cx="981544" cy="406186"/>
          </a:xfrm>
          <a:prstGeom prst="roundRect">
            <a:avLst>
              <a:gd name="adj" fmla="val 41136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44000">
                <a:srgbClr val="9AC8F2"/>
              </a:gs>
              <a:gs pos="100000">
                <a:srgbClr val="6DB0ED"/>
              </a:gs>
            </a:gsLst>
            <a:lin ang="0" scaled="1"/>
            <a:tileRect/>
          </a:gradFill>
          <a:ln>
            <a:noFill/>
          </a:ln>
          <a:effectLst>
            <a:outerShdw blurRad="63500" dist="1016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0" name="Freeform 44">
            <a:extLst>
              <a:ext uri="{FF2B5EF4-FFF2-40B4-BE49-F238E27FC236}">
                <a16:creationId xmlns:a16="http://schemas.microsoft.com/office/drawing/2014/main" id="{8D47CB4B-CEDB-3CE1-8625-145ECE231EC3}"/>
              </a:ext>
            </a:extLst>
          </p:cNvPr>
          <p:cNvSpPr/>
          <p:nvPr/>
        </p:nvSpPr>
        <p:spPr>
          <a:xfrm>
            <a:off x="5192931" y="2582063"/>
            <a:ext cx="3005006" cy="586618"/>
          </a:xfrm>
          <a:custGeom>
            <a:avLst/>
            <a:gdLst>
              <a:gd name="connsiteX0" fmla="*/ 1017385 w 3481331"/>
              <a:gd name="connsiteY0" fmla="*/ 497012 h 586618"/>
              <a:gd name="connsiteX1" fmla="*/ 1014143 w 3481331"/>
              <a:gd name="connsiteY1" fmla="*/ 497502 h 586618"/>
              <a:gd name="connsiteX2" fmla="*/ 1014143 w 3481331"/>
              <a:gd name="connsiteY2" fmla="*/ 498718 h 586618"/>
              <a:gd name="connsiteX3" fmla="*/ 1016083 w 3481331"/>
              <a:gd name="connsiteY3" fmla="*/ 497963 h 586618"/>
              <a:gd name="connsiteX4" fmla="*/ 1014143 w 3481331"/>
              <a:gd name="connsiteY4" fmla="*/ 88382 h 586618"/>
              <a:gd name="connsiteX5" fmla="*/ 1014143 w 3481331"/>
              <a:gd name="connsiteY5" fmla="*/ 89684 h 586618"/>
              <a:gd name="connsiteX6" fmla="*/ 1017545 w 3481331"/>
              <a:gd name="connsiteY6" fmla="*/ 90199 h 586618"/>
              <a:gd name="connsiteX7" fmla="*/ 1016083 w 3481331"/>
              <a:gd name="connsiteY7" fmla="*/ 89135 h 586618"/>
              <a:gd name="connsiteX8" fmla="*/ 0 w 3481331"/>
              <a:gd name="connsiteY8" fmla="*/ 0 h 586618"/>
              <a:gd name="connsiteX9" fmla="*/ 930402 w 3481331"/>
              <a:gd name="connsiteY9" fmla="*/ 0 h 586618"/>
              <a:gd name="connsiteX10" fmla="*/ 1014143 w 3481331"/>
              <a:gd name="connsiteY10" fmla="*/ 0 h 586618"/>
              <a:gd name="connsiteX11" fmla="*/ 2331141 w 3481331"/>
              <a:gd name="connsiteY11" fmla="*/ 0 h 586618"/>
              <a:gd name="connsiteX12" fmla="*/ 2553562 w 3481331"/>
              <a:gd name="connsiteY12" fmla="*/ 0 h 586618"/>
              <a:gd name="connsiteX13" fmla="*/ 3345284 w 3481331"/>
              <a:gd name="connsiteY13" fmla="*/ 0 h 586618"/>
              <a:gd name="connsiteX14" fmla="*/ 3345284 w 3481331"/>
              <a:gd name="connsiteY14" fmla="*/ 89684 h 586618"/>
              <a:gd name="connsiteX15" fmla="*/ 3481331 w 3481331"/>
              <a:gd name="connsiteY15" fmla="*/ 293309 h 586618"/>
              <a:gd name="connsiteX16" fmla="*/ 3345284 w 3481331"/>
              <a:gd name="connsiteY16" fmla="*/ 497502 h 586618"/>
              <a:gd name="connsiteX17" fmla="*/ 3345284 w 3481331"/>
              <a:gd name="connsiteY17" fmla="*/ 586618 h 586618"/>
              <a:gd name="connsiteX18" fmla="*/ 2553562 w 3481331"/>
              <a:gd name="connsiteY18" fmla="*/ 586618 h 586618"/>
              <a:gd name="connsiteX19" fmla="*/ 2331141 w 3481331"/>
              <a:gd name="connsiteY19" fmla="*/ 586618 h 586618"/>
              <a:gd name="connsiteX20" fmla="*/ 1014143 w 3481331"/>
              <a:gd name="connsiteY20" fmla="*/ 586618 h 586618"/>
              <a:gd name="connsiteX21" fmla="*/ 930402 w 3481331"/>
              <a:gd name="connsiteY21" fmla="*/ 586618 h 586618"/>
              <a:gd name="connsiteX22" fmla="*/ 0 w 3481331"/>
              <a:gd name="connsiteY22" fmla="*/ 586618 h 586618"/>
              <a:gd name="connsiteX23" fmla="*/ 0 w 3481331"/>
              <a:gd name="connsiteY23" fmla="*/ 522896 h 586618"/>
              <a:gd name="connsiteX24" fmla="*/ 136046 w 3481331"/>
              <a:gd name="connsiteY24" fmla="*/ 293309 h 586618"/>
              <a:gd name="connsiteX25" fmla="*/ 0 w 3481331"/>
              <a:gd name="connsiteY25" fmla="*/ 64291 h 58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481331" h="586618">
                <a:moveTo>
                  <a:pt x="1017385" y="497012"/>
                </a:moveTo>
                <a:lnTo>
                  <a:pt x="1014143" y="497502"/>
                </a:lnTo>
                <a:lnTo>
                  <a:pt x="1014143" y="498718"/>
                </a:lnTo>
                <a:lnTo>
                  <a:pt x="1016083" y="497963"/>
                </a:lnTo>
                <a:close/>
                <a:moveTo>
                  <a:pt x="1014143" y="88382"/>
                </a:moveTo>
                <a:lnTo>
                  <a:pt x="1014143" y="89684"/>
                </a:lnTo>
                <a:lnTo>
                  <a:pt x="1017545" y="90199"/>
                </a:lnTo>
                <a:lnTo>
                  <a:pt x="1016083" y="89135"/>
                </a:lnTo>
                <a:close/>
                <a:moveTo>
                  <a:pt x="0" y="0"/>
                </a:moveTo>
                <a:lnTo>
                  <a:pt x="930402" y="0"/>
                </a:lnTo>
                <a:lnTo>
                  <a:pt x="1014143" y="0"/>
                </a:lnTo>
                <a:lnTo>
                  <a:pt x="2331141" y="0"/>
                </a:lnTo>
                <a:lnTo>
                  <a:pt x="2553562" y="0"/>
                </a:lnTo>
                <a:lnTo>
                  <a:pt x="3345284" y="0"/>
                </a:lnTo>
                <a:lnTo>
                  <a:pt x="3345284" y="89684"/>
                </a:lnTo>
                <a:cubicBezTo>
                  <a:pt x="3420303" y="89684"/>
                  <a:pt x="3481331" y="181074"/>
                  <a:pt x="3481331" y="293309"/>
                </a:cubicBezTo>
                <a:cubicBezTo>
                  <a:pt x="3481331" y="406113"/>
                  <a:pt x="3420303" y="497502"/>
                  <a:pt x="3345284" y="497502"/>
                </a:cubicBezTo>
                <a:lnTo>
                  <a:pt x="3345284" y="586618"/>
                </a:lnTo>
                <a:lnTo>
                  <a:pt x="2553562" y="586618"/>
                </a:lnTo>
                <a:lnTo>
                  <a:pt x="2331141" y="586618"/>
                </a:lnTo>
                <a:lnTo>
                  <a:pt x="1014143" y="586618"/>
                </a:lnTo>
                <a:lnTo>
                  <a:pt x="930402" y="586618"/>
                </a:lnTo>
                <a:lnTo>
                  <a:pt x="0" y="586618"/>
                </a:lnTo>
                <a:lnTo>
                  <a:pt x="0" y="522896"/>
                </a:lnTo>
                <a:cubicBezTo>
                  <a:pt x="76506" y="509347"/>
                  <a:pt x="136046" y="411751"/>
                  <a:pt x="136046" y="293309"/>
                </a:cubicBezTo>
                <a:cubicBezTo>
                  <a:pt x="136046" y="174868"/>
                  <a:pt x="76506" y="77840"/>
                  <a:pt x="0" y="6429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>
            <a:outerShdw blurRad="63500" dist="1016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0" name="Rounded Rectangle 61">
            <a:extLst>
              <a:ext uri="{FF2B5EF4-FFF2-40B4-BE49-F238E27FC236}">
                <a16:creationId xmlns:a16="http://schemas.microsoft.com/office/drawing/2014/main" id="{3B4FD19D-C600-D570-472B-7ABAACAB609D}"/>
              </a:ext>
            </a:extLst>
          </p:cNvPr>
          <p:cNvSpPr/>
          <p:nvPr/>
        </p:nvSpPr>
        <p:spPr>
          <a:xfrm>
            <a:off x="4853753" y="2016690"/>
            <a:ext cx="981544" cy="406186"/>
          </a:xfrm>
          <a:prstGeom prst="roundRect">
            <a:avLst>
              <a:gd name="adj" fmla="val 41136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44000">
                <a:srgbClr val="9AC8F2"/>
              </a:gs>
              <a:gs pos="100000">
                <a:srgbClr val="6DB0ED"/>
              </a:gs>
            </a:gsLst>
            <a:lin ang="0" scaled="1"/>
            <a:tileRect/>
          </a:gradFill>
          <a:ln>
            <a:noFill/>
          </a:ln>
          <a:effectLst>
            <a:outerShdw blurRad="63500" dist="1016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8" name="Freeform 44">
            <a:extLst>
              <a:ext uri="{FF2B5EF4-FFF2-40B4-BE49-F238E27FC236}">
                <a16:creationId xmlns:a16="http://schemas.microsoft.com/office/drawing/2014/main" id="{FE49339C-B0D4-7FB6-B911-5AA4E8372894}"/>
              </a:ext>
            </a:extLst>
          </p:cNvPr>
          <p:cNvSpPr/>
          <p:nvPr/>
        </p:nvSpPr>
        <p:spPr>
          <a:xfrm>
            <a:off x="5192931" y="1952682"/>
            <a:ext cx="3005006" cy="586618"/>
          </a:xfrm>
          <a:custGeom>
            <a:avLst/>
            <a:gdLst>
              <a:gd name="connsiteX0" fmla="*/ 1017385 w 3481331"/>
              <a:gd name="connsiteY0" fmla="*/ 497012 h 586618"/>
              <a:gd name="connsiteX1" fmla="*/ 1014143 w 3481331"/>
              <a:gd name="connsiteY1" fmla="*/ 497502 h 586618"/>
              <a:gd name="connsiteX2" fmla="*/ 1014143 w 3481331"/>
              <a:gd name="connsiteY2" fmla="*/ 498718 h 586618"/>
              <a:gd name="connsiteX3" fmla="*/ 1016083 w 3481331"/>
              <a:gd name="connsiteY3" fmla="*/ 497963 h 586618"/>
              <a:gd name="connsiteX4" fmla="*/ 1014143 w 3481331"/>
              <a:gd name="connsiteY4" fmla="*/ 88382 h 586618"/>
              <a:gd name="connsiteX5" fmla="*/ 1014143 w 3481331"/>
              <a:gd name="connsiteY5" fmla="*/ 89684 h 586618"/>
              <a:gd name="connsiteX6" fmla="*/ 1017545 w 3481331"/>
              <a:gd name="connsiteY6" fmla="*/ 90199 h 586618"/>
              <a:gd name="connsiteX7" fmla="*/ 1016083 w 3481331"/>
              <a:gd name="connsiteY7" fmla="*/ 89135 h 586618"/>
              <a:gd name="connsiteX8" fmla="*/ 0 w 3481331"/>
              <a:gd name="connsiteY8" fmla="*/ 0 h 586618"/>
              <a:gd name="connsiteX9" fmla="*/ 930402 w 3481331"/>
              <a:gd name="connsiteY9" fmla="*/ 0 h 586618"/>
              <a:gd name="connsiteX10" fmla="*/ 1014143 w 3481331"/>
              <a:gd name="connsiteY10" fmla="*/ 0 h 586618"/>
              <a:gd name="connsiteX11" fmla="*/ 2331141 w 3481331"/>
              <a:gd name="connsiteY11" fmla="*/ 0 h 586618"/>
              <a:gd name="connsiteX12" fmla="*/ 2553562 w 3481331"/>
              <a:gd name="connsiteY12" fmla="*/ 0 h 586618"/>
              <a:gd name="connsiteX13" fmla="*/ 3345284 w 3481331"/>
              <a:gd name="connsiteY13" fmla="*/ 0 h 586618"/>
              <a:gd name="connsiteX14" fmla="*/ 3345284 w 3481331"/>
              <a:gd name="connsiteY14" fmla="*/ 89684 h 586618"/>
              <a:gd name="connsiteX15" fmla="*/ 3481331 w 3481331"/>
              <a:gd name="connsiteY15" fmla="*/ 293309 h 586618"/>
              <a:gd name="connsiteX16" fmla="*/ 3345284 w 3481331"/>
              <a:gd name="connsiteY16" fmla="*/ 497502 h 586618"/>
              <a:gd name="connsiteX17" fmla="*/ 3345284 w 3481331"/>
              <a:gd name="connsiteY17" fmla="*/ 586618 h 586618"/>
              <a:gd name="connsiteX18" fmla="*/ 2553562 w 3481331"/>
              <a:gd name="connsiteY18" fmla="*/ 586618 h 586618"/>
              <a:gd name="connsiteX19" fmla="*/ 2331141 w 3481331"/>
              <a:gd name="connsiteY19" fmla="*/ 586618 h 586618"/>
              <a:gd name="connsiteX20" fmla="*/ 1014143 w 3481331"/>
              <a:gd name="connsiteY20" fmla="*/ 586618 h 586618"/>
              <a:gd name="connsiteX21" fmla="*/ 930402 w 3481331"/>
              <a:gd name="connsiteY21" fmla="*/ 586618 h 586618"/>
              <a:gd name="connsiteX22" fmla="*/ 0 w 3481331"/>
              <a:gd name="connsiteY22" fmla="*/ 586618 h 586618"/>
              <a:gd name="connsiteX23" fmla="*/ 0 w 3481331"/>
              <a:gd name="connsiteY23" fmla="*/ 522896 h 586618"/>
              <a:gd name="connsiteX24" fmla="*/ 136046 w 3481331"/>
              <a:gd name="connsiteY24" fmla="*/ 293309 h 586618"/>
              <a:gd name="connsiteX25" fmla="*/ 0 w 3481331"/>
              <a:gd name="connsiteY25" fmla="*/ 64291 h 58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481331" h="586618">
                <a:moveTo>
                  <a:pt x="1017385" y="497012"/>
                </a:moveTo>
                <a:lnTo>
                  <a:pt x="1014143" y="497502"/>
                </a:lnTo>
                <a:lnTo>
                  <a:pt x="1014143" y="498718"/>
                </a:lnTo>
                <a:lnTo>
                  <a:pt x="1016083" y="497963"/>
                </a:lnTo>
                <a:close/>
                <a:moveTo>
                  <a:pt x="1014143" y="88382"/>
                </a:moveTo>
                <a:lnTo>
                  <a:pt x="1014143" y="89684"/>
                </a:lnTo>
                <a:lnTo>
                  <a:pt x="1017545" y="90199"/>
                </a:lnTo>
                <a:lnTo>
                  <a:pt x="1016083" y="89135"/>
                </a:lnTo>
                <a:close/>
                <a:moveTo>
                  <a:pt x="0" y="0"/>
                </a:moveTo>
                <a:lnTo>
                  <a:pt x="930402" y="0"/>
                </a:lnTo>
                <a:lnTo>
                  <a:pt x="1014143" y="0"/>
                </a:lnTo>
                <a:lnTo>
                  <a:pt x="2331141" y="0"/>
                </a:lnTo>
                <a:lnTo>
                  <a:pt x="2553562" y="0"/>
                </a:lnTo>
                <a:lnTo>
                  <a:pt x="3345284" y="0"/>
                </a:lnTo>
                <a:lnTo>
                  <a:pt x="3345284" y="89684"/>
                </a:lnTo>
                <a:cubicBezTo>
                  <a:pt x="3420303" y="89684"/>
                  <a:pt x="3481331" y="181074"/>
                  <a:pt x="3481331" y="293309"/>
                </a:cubicBezTo>
                <a:cubicBezTo>
                  <a:pt x="3481331" y="406113"/>
                  <a:pt x="3420303" y="497502"/>
                  <a:pt x="3345284" y="497502"/>
                </a:cubicBezTo>
                <a:lnTo>
                  <a:pt x="3345284" y="586618"/>
                </a:lnTo>
                <a:lnTo>
                  <a:pt x="2553562" y="586618"/>
                </a:lnTo>
                <a:lnTo>
                  <a:pt x="2331141" y="586618"/>
                </a:lnTo>
                <a:lnTo>
                  <a:pt x="1014143" y="586618"/>
                </a:lnTo>
                <a:lnTo>
                  <a:pt x="930402" y="586618"/>
                </a:lnTo>
                <a:lnTo>
                  <a:pt x="0" y="586618"/>
                </a:lnTo>
                <a:lnTo>
                  <a:pt x="0" y="522896"/>
                </a:lnTo>
                <a:cubicBezTo>
                  <a:pt x="76506" y="509347"/>
                  <a:pt x="136046" y="411751"/>
                  <a:pt x="136046" y="293309"/>
                </a:cubicBezTo>
                <a:cubicBezTo>
                  <a:pt x="136046" y="174868"/>
                  <a:pt x="76506" y="77840"/>
                  <a:pt x="0" y="6429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>
            <a:outerShdw blurRad="63500" dist="1016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9" name="Rounded Rectangle 61">
            <a:extLst>
              <a:ext uri="{FF2B5EF4-FFF2-40B4-BE49-F238E27FC236}">
                <a16:creationId xmlns:a16="http://schemas.microsoft.com/office/drawing/2014/main" id="{B88BF068-73AD-44D4-5637-3BCC7B21E5EF}"/>
              </a:ext>
            </a:extLst>
          </p:cNvPr>
          <p:cNvSpPr/>
          <p:nvPr/>
        </p:nvSpPr>
        <p:spPr>
          <a:xfrm>
            <a:off x="4853753" y="1419949"/>
            <a:ext cx="981544" cy="406186"/>
          </a:xfrm>
          <a:prstGeom prst="roundRect">
            <a:avLst>
              <a:gd name="adj" fmla="val 41136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44000">
                <a:srgbClr val="9AC8F2"/>
              </a:gs>
              <a:gs pos="100000">
                <a:srgbClr val="6DB0ED"/>
              </a:gs>
            </a:gsLst>
            <a:lin ang="0" scaled="1"/>
            <a:tileRect/>
          </a:gradFill>
          <a:ln>
            <a:noFill/>
          </a:ln>
          <a:effectLst>
            <a:outerShdw blurRad="63500" dist="1016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7" name="Freeform 44">
            <a:extLst>
              <a:ext uri="{FF2B5EF4-FFF2-40B4-BE49-F238E27FC236}">
                <a16:creationId xmlns:a16="http://schemas.microsoft.com/office/drawing/2014/main" id="{5A4A3037-4CBD-1C33-194E-7F41395BB926}"/>
              </a:ext>
            </a:extLst>
          </p:cNvPr>
          <p:cNvSpPr/>
          <p:nvPr/>
        </p:nvSpPr>
        <p:spPr>
          <a:xfrm>
            <a:off x="5192931" y="1307712"/>
            <a:ext cx="3005006" cy="586618"/>
          </a:xfrm>
          <a:custGeom>
            <a:avLst/>
            <a:gdLst>
              <a:gd name="connsiteX0" fmla="*/ 1017385 w 3481331"/>
              <a:gd name="connsiteY0" fmla="*/ 497012 h 586618"/>
              <a:gd name="connsiteX1" fmla="*/ 1014143 w 3481331"/>
              <a:gd name="connsiteY1" fmla="*/ 497502 h 586618"/>
              <a:gd name="connsiteX2" fmla="*/ 1014143 w 3481331"/>
              <a:gd name="connsiteY2" fmla="*/ 498718 h 586618"/>
              <a:gd name="connsiteX3" fmla="*/ 1016083 w 3481331"/>
              <a:gd name="connsiteY3" fmla="*/ 497963 h 586618"/>
              <a:gd name="connsiteX4" fmla="*/ 1014143 w 3481331"/>
              <a:gd name="connsiteY4" fmla="*/ 88382 h 586618"/>
              <a:gd name="connsiteX5" fmla="*/ 1014143 w 3481331"/>
              <a:gd name="connsiteY5" fmla="*/ 89684 h 586618"/>
              <a:gd name="connsiteX6" fmla="*/ 1017545 w 3481331"/>
              <a:gd name="connsiteY6" fmla="*/ 90199 h 586618"/>
              <a:gd name="connsiteX7" fmla="*/ 1016083 w 3481331"/>
              <a:gd name="connsiteY7" fmla="*/ 89135 h 586618"/>
              <a:gd name="connsiteX8" fmla="*/ 0 w 3481331"/>
              <a:gd name="connsiteY8" fmla="*/ 0 h 586618"/>
              <a:gd name="connsiteX9" fmla="*/ 930402 w 3481331"/>
              <a:gd name="connsiteY9" fmla="*/ 0 h 586618"/>
              <a:gd name="connsiteX10" fmla="*/ 1014143 w 3481331"/>
              <a:gd name="connsiteY10" fmla="*/ 0 h 586618"/>
              <a:gd name="connsiteX11" fmla="*/ 2331141 w 3481331"/>
              <a:gd name="connsiteY11" fmla="*/ 0 h 586618"/>
              <a:gd name="connsiteX12" fmla="*/ 2553562 w 3481331"/>
              <a:gd name="connsiteY12" fmla="*/ 0 h 586618"/>
              <a:gd name="connsiteX13" fmla="*/ 3345284 w 3481331"/>
              <a:gd name="connsiteY13" fmla="*/ 0 h 586618"/>
              <a:gd name="connsiteX14" fmla="*/ 3345284 w 3481331"/>
              <a:gd name="connsiteY14" fmla="*/ 89684 h 586618"/>
              <a:gd name="connsiteX15" fmla="*/ 3481331 w 3481331"/>
              <a:gd name="connsiteY15" fmla="*/ 293309 h 586618"/>
              <a:gd name="connsiteX16" fmla="*/ 3345284 w 3481331"/>
              <a:gd name="connsiteY16" fmla="*/ 497502 h 586618"/>
              <a:gd name="connsiteX17" fmla="*/ 3345284 w 3481331"/>
              <a:gd name="connsiteY17" fmla="*/ 586618 h 586618"/>
              <a:gd name="connsiteX18" fmla="*/ 2553562 w 3481331"/>
              <a:gd name="connsiteY18" fmla="*/ 586618 h 586618"/>
              <a:gd name="connsiteX19" fmla="*/ 2331141 w 3481331"/>
              <a:gd name="connsiteY19" fmla="*/ 586618 h 586618"/>
              <a:gd name="connsiteX20" fmla="*/ 1014143 w 3481331"/>
              <a:gd name="connsiteY20" fmla="*/ 586618 h 586618"/>
              <a:gd name="connsiteX21" fmla="*/ 930402 w 3481331"/>
              <a:gd name="connsiteY21" fmla="*/ 586618 h 586618"/>
              <a:gd name="connsiteX22" fmla="*/ 0 w 3481331"/>
              <a:gd name="connsiteY22" fmla="*/ 586618 h 586618"/>
              <a:gd name="connsiteX23" fmla="*/ 0 w 3481331"/>
              <a:gd name="connsiteY23" fmla="*/ 522896 h 586618"/>
              <a:gd name="connsiteX24" fmla="*/ 136046 w 3481331"/>
              <a:gd name="connsiteY24" fmla="*/ 293309 h 586618"/>
              <a:gd name="connsiteX25" fmla="*/ 0 w 3481331"/>
              <a:gd name="connsiteY25" fmla="*/ 64291 h 58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481331" h="586618">
                <a:moveTo>
                  <a:pt x="1017385" y="497012"/>
                </a:moveTo>
                <a:lnTo>
                  <a:pt x="1014143" y="497502"/>
                </a:lnTo>
                <a:lnTo>
                  <a:pt x="1014143" y="498718"/>
                </a:lnTo>
                <a:lnTo>
                  <a:pt x="1016083" y="497963"/>
                </a:lnTo>
                <a:close/>
                <a:moveTo>
                  <a:pt x="1014143" y="88382"/>
                </a:moveTo>
                <a:lnTo>
                  <a:pt x="1014143" y="89684"/>
                </a:lnTo>
                <a:lnTo>
                  <a:pt x="1017545" y="90199"/>
                </a:lnTo>
                <a:lnTo>
                  <a:pt x="1016083" y="89135"/>
                </a:lnTo>
                <a:close/>
                <a:moveTo>
                  <a:pt x="0" y="0"/>
                </a:moveTo>
                <a:lnTo>
                  <a:pt x="930402" y="0"/>
                </a:lnTo>
                <a:lnTo>
                  <a:pt x="1014143" y="0"/>
                </a:lnTo>
                <a:lnTo>
                  <a:pt x="2331141" y="0"/>
                </a:lnTo>
                <a:lnTo>
                  <a:pt x="2553562" y="0"/>
                </a:lnTo>
                <a:lnTo>
                  <a:pt x="3345284" y="0"/>
                </a:lnTo>
                <a:lnTo>
                  <a:pt x="3345284" y="89684"/>
                </a:lnTo>
                <a:cubicBezTo>
                  <a:pt x="3420303" y="89684"/>
                  <a:pt x="3481331" y="181074"/>
                  <a:pt x="3481331" y="293309"/>
                </a:cubicBezTo>
                <a:cubicBezTo>
                  <a:pt x="3481331" y="406113"/>
                  <a:pt x="3420303" y="497502"/>
                  <a:pt x="3345284" y="497502"/>
                </a:cubicBezTo>
                <a:lnTo>
                  <a:pt x="3345284" y="586618"/>
                </a:lnTo>
                <a:lnTo>
                  <a:pt x="2553562" y="586618"/>
                </a:lnTo>
                <a:lnTo>
                  <a:pt x="2331141" y="586618"/>
                </a:lnTo>
                <a:lnTo>
                  <a:pt x="1014143" y="586618"/>
                </a:lnTo>
                <a:lnTo>
                  <a:pt x="930402" y="586618"/>
                </a:lnTo>
                <a:lnTo>
                  <a:pt x="0" y="586618"/>
                </a:lnTo>
                <a:lnTo>
                  <a:pt x="0" y="522896"/>
                </a:lnTo>
                <a:cubicBezTo>
                  <a:pt x="76506" y="509347"/>
                  <a:pt x="136046" y="411751"/>
                  <a:pt x="136046" y="293309"/>
                </a:cubicBezTo>
                <a:cubicBezTo>
                  <a:pt x="136046" y="174868"/>
                  <a:pt x="76506" y="77840"/>
                  <a:pt x="0" y="6429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>
            <a:outerShdw blurRad="63500" dist="1016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4" name="Slide Number Placeholder 1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9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407807" y="6895202"/>
            <a:ext cx="957537" cy="883920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8C2706-4FC1-285B-2F02-5110FDC3A10F}"/>
              </a:ext>
            </a:extLst>
          </p:cNvPr>
          <p:cNvGrpSpPr/>
          <p:nvPr/>
        </p:nvGrpSpPr>
        <p:grpSpPr>
          <a:xfrm>
            <a:off x="701841" y="1307009"/>
            <a:ext cx="3626176" cy="586618"/>
            <a:chOff x="5183020" y="889376"/>
            <a:chExt cx="3869653" cy="586618"/>
          </a:xfrm>
        </p:grpSpPr>
        <p:sp>
          <p:nvSpPr>
            <p:cNvPr id="62" name="Rounded Rectangle 61"/>
            <p:cNvSpPr/>
            <p:nvPr/>
          </p:nvSpPr>
          <p:spPr>
            <a:xfrm>
              <a:off x="5189981" y="974428"/>
              <a:ext cx="724171" cy="406186"/>
            </a:xfrm>
            <a:prstGeom prst="roundRect">
              <a:avLst>
                <a:gd name="adj" fmla="val 41136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44000">
                  <a:srgbClr val="9AC8F2"/>
                </a:gs>
                <a:gs pos="100000">
                  <a:srgbClr val="6DB0ED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" dist="101600" dir="8100000" algn="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571342" y="889376"/>
              <a:ext cx="3481331" cy="586618"/>
            </a:xfrm>
            <a:custGeom>
              <a:avLst/>
              <a:gdLst>
                <a:gd name="connsiteX0" fmla="*/ 1017385 w 3481331"/>
                <a:gd name="connsiteY0" fmla="*/ 497012 h 586618"/>
                <a:gd name="connsiteX1" fmla="*/ 1014143 w 3481331"/>
                <a:gd name="connsiteY1" fmla="*/ 497502 h 586618"/>
                <a:gd name="connsiteX2" fmla="*/ 1014143 w 3481331"/>
                <a:gd name="connsiteY2" fmla="*/ 498718 h 586618"/>
                <a:gd name="connsiteX3" fmla="*/ 1016083 w 3481331"/>
                <a:gd name="connsiteY3" fmla="*/ 497963 h 586618"/>
                <a:gd name="connsiteX4" fmla="*/ 1014143 w 3481331"/>
                <a:gd name="connsiteY4" fmla="*/ 88382 h 586618"/>
                <a:gd name="connsiteX5" fmla="*/ 1014143 w 3481331"/>
                <a:gd name="connsiteY5" fmla="*/ 89684 h 586618"/>
                <a:gd name="connsiteX6" fmla="*/ 1017545 w 3481331"/>
                <a:gd name="connsiteY6" fmla="*/ 90199 h 586618"/>
                <a:gd name="connsiteX7" fmla="*/ 1016083 w 3481331"/>
                <a:gd name="connsiteY7" fmla="*/ 89135 h 586618"/>
                <a:gd name="connsiteX8" fmla="*/ 0 w 3481331"/>
                <a:gd name="connsiteY8" fmla="*/ 0 h 586618"/>
                <a:gd name="connsiteX9" fmla="*/ 930402 w 3481331"/>
                <a:gd name="connsiteY9" fmla="*/ 0 h 586618"/>
                <a:gd name="connsiteX10" fmla="*/ 1014143 w 3481331"/>
                <a:gd name="connsiteY10" fmla="*/ 0 h 586618"/>
                <a:gd name="connsiteX11" fmla="*/ 2331141 w 3481331"/>
                <a:gd name="connsiteY11" fmla="*/ 0 h 586618"/>
                <a:gd name="connsiteX12" fmla="*/ 2553562 w 3481331"/>
                <a:gd name="connsiteY12" fmla="*/ 0 h 586618"/>
                <a:gd name="connsiteX13" fmla="*/ 3345284 w 3481331"/>
                <a:gd name="connsiteY13" fmla="*/ 0 h 586618"/>
                <a:gd name="connsiteX14" fmla="*/ 3345284 w 3481331"/>
                <a:gd name="connsiteY14" fmla="*/ 89684 h 586618"/>
                <a:gd name="connsiteX15" fmla="*/ 3481331 w 3481331"/>
                <a:gd name="connsiteY15" fmla="*/ 293309 h 586618"/>
                <a:gd name="connsiteX16" fmla="*/ 3345284 w 3481331"/>
                <a:gd name="connsiteY16" fmla="*/ 497502 h 586618"/>
                <a:gd name="connsiteX17" fmla="*/ 3345284 w 3481331"/>
                <a:gd name="connsiteY17" fmla="*/ 586618 h 586618"/>
                <a:gd name="connsiteX18" fmla="*/ 2553562 w 3481331"/>
                <a:gd name="connsiteY18" fmla="*/ 586618 h 586618"/>
                <a:gd name="connsiteX19" fmla="*/ 2331141 w 3481331"/>
                <a:gd name="connsiteY19" fmla="*/ 586618 h 586618"/>
                <a:gd name="connsiteX20" fmla="*/ 1014143 w 3481331"/>
                <a:gd name="connsiteY20" fmla="*/ 586618 h 586618"/>
                <a:gd name="connsiteX21" fmla="*/ 930402 w 3481331"/>
                <a:gd name="connsiteY21" fmla="*/ 586618 h 586618"/>
                <a:gd name="connsiteX22" fmla="*/ 0 w 3481331"/>
                <a:gd name="connsiteY22" fmla="*/ 586618 h 586618"/>
                <a:gd name="connsiteX23" fmla="*/ 0 w 3481331"/>
                <a:gd name="connsiteY23" fmla="*/ 522896 h 586618"/>
                <a:gd name="connsiteX24" fmla="*/ 136046 w 3481331"/>
                <a:gd name="connsiteY24" fmla="*/ 293309 h 586618"/>
                <a:gd name="connsiteX25" fmla="*/ 0 w 3481331"/>
                <a:gd name="connsiteY25" fmla="*/ 64291 h 58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81331" h="586618">
                  <a:moveTo>
                    <a:pt x="1017385" y="497012"/>
                  </a:moveTo>
                  <a:lnTo>
                    <a:pt x="1014143" y="497502"/>
                  </a:lnTo>
                  <a:lnTo>
                    <a:pt x="1014143" y="498718"/>
                  </a:lnTo>
                  <a:lnTo>
                    <a:pt x="1016083" y="497963"/>
                  </a:lnTo>
                  <a:close/>
                  <a:moveTo>
                    <a:pt x="1014143" y="88382"/>
                  </a:moveTo>
                  <a:lnTo>
                    <a:pt x="1014143" y="89684"/>
                  </a:lnTo>
                  <a:lnTo>
                    <a:pt x="1017545" y="90199"/>
                  </a:lnTo>
                  <a:lnTo>
                    <a:pt x="1016083" y="89135"/>
                  </a:lnTo>
                  <a:close/>
                  <a:moveTo>
                    <a:pt x="0" y="0"/>
                  </a:moveTo>
                  <a:lnTo>
                    <a:pt x="930402" y="0"/>
                  </a:lnTo>
                  <a:lnTo>
                    <a:pt x="1014143" y="0"/>
                  </a:lnTo>
                  <a:lnTo>
                    <a:pt x="2331141" y="0"/>
                  </a:lnTo>
                  <a:lnTo>
                    <a:pt x="2553562" y="0"/>
                  </a:lnTo>
                  <a:lnTo>
                    <a:pt x="3345284" y="0"/>
                  </a:lnTo>
                  <a:lnTo>
                    <a:pt x="3345284" y="89684"/>
                  </a:lnTo>
                  <a:cubicBezTo>
                    <a:pt x="3420303" y="89684"/>
                    <a:pt x="3481331" y="181074"/>
                    <a:pt x="3481331" y="293309"/>
                  </a:cubicBezTo>
                  <a:cubicBezTo>
                    <a:pt x="3481331" y="406113"/>
                    <a:pt x="3420303" y="497502"/>
                    <a:pt x="3345284" y="497502"/>
                  </a:cubicBezTo>
                  <a:lnTo>
                    <a:pt x="3345284" y="586618"/>
                  </a:lnTo>
                  <a:lnTo>
                    <a:pt x="2553562" y="586618"/>
                  </a:lnTo>
                  <a:lnTo>
                    <a:pt x="2331141" y="586618"/>
                  </a:lnTo>
                  <a:lnTo>
                    <a:pt x="1014143" y="586618"/>
                  </a:lnTo>
                  <a:lnTo>
                    <a:pt x="930402" y="586618"/>
                  </a:lnTo>
                  <a:lnTo>
                    <a:pt x="0" y="586618"/>
                  </a:lnTo>
                  <a:lnTo>
                    <a:pt x="0" y="522896"/>
                  </a:lnTo>
                  <a:cubicBezTo>
                    <a:pt x="76506" y="509347"/>
                    <a:pt x="136046" y="411751"/>
                    <a:pt x="136046" y="293309"/>
                  </a:cubicBezTo>
                  <a:cubicBezTo>
                    <a:pt x="136046" y="174868"/>
                    <a:pt x="76506" y="77840"/>
                    <a:pt x="0" y="6429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22000">
                  <a:srgbClr val="9AC8F2"/>
                </a:gs>
                <a:gs pos="100000">
                  <a:srgbClr val="6DB0ED">
                    <a:alpha val="55000"/>
                  </a:srgbClr>
                </a:gs>
              </a:gsLst>
              <a:lin ang="0" scaled="1"/>
            </a:gradFill>
            <a:ln>
              <a:noFill/>
            </a:ln>
            <a:effectLst>
              <a:outerShdw blurRad="63500" dist="101600" dir="8100000" algn="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2" name="Google Shape;1211;p28"/>
            <p:cNvSpPr/>
            <p:nvPr/>
          </p:nvSpPr>
          <p:spPr>
            <a:xfrm>
              <a:off x="5183020" y="937640"/>
              <a:ext cx="530554" cy="4898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b="1">
                  <a:ln w="0"/>
                  <a:solidFill>
                    <a:schemeClr val="bg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2000" b="1">
                <a:ln w="0"/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857768" y="930681"/>
              <a:ext cx="2871583" cy="52322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lo-LA" sz="1400">
                  <a:latin typeface="Phetsarath OT" panose="02000500000000020004" pitchFamily="2" charset="0"/>
                  <a:cs typeface="Phetsarath OT" panose="02000500000000020004" pitchFamily="2" charset="0"/>
                </a:rPr>
                <a:t>ກໍ່ສ້າງ, ປັບປຸງ ແລະ ຂະຫຍາຍຄວາມ</a:t>
              </a:r>
            </a:p>
            <a:p>
              <a:r>
                <a:rPr lang="lo-LA" sz="1400">
                  <a:latin typeface="Phetsarath OT" panose="02000500000000020004" pitchFamily="2" charset="0"/>
                  <a:cs typeface="Phetsarath OT" panose="02000500000000020004" pitchFamily="2" charset="0"/>
                </a:rPr>
                <a:t>ອາດສາມາດຂອງສະຖານອາຊີວະສຶກສາ</a:t>
              </a:r>
              <a:endParaRPr lang="en-US" sz="140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9EAEC3A-A13F-FFB8-111F-3A1A6C249CD6}"/>
              </a:ext>
            </a:extLst>
          </p:cNvPr>
          <p:cNvGrpSpPr/>
          <p:nvPr/>
        </p:nvGrpSpPr>
        <p:grpSpPr>
          <a:xfrm>
            <a:off x="665019" y="1936230"/>
            <a:ext cx="3683347" cy="604488"/>
            <a:chOff x="5542467" y="1506211"/>
            <a:chExt cx="3965001" cy="604488"/>
          </a:xfrm>
        </p:grpSpPr>
        <p:sp>
          <p:nvSpPr>
            <p:cNvPr id="66" name="Rounded Rectangle 65"/>
            <p:cNvSpPr/>
            <p:nvPr/>
          </p:nvSpPr>
          <p:spPr>
            <a:xfrm>
              <a:off x="5581028" y="1594417"/>
              <a:ext cx="653347" cy="412183"/>
            </a:xfrm>
            <a:prstGeom prst="roundRect">
              <a:avLst>
                <a:gd name="adj" fmla="val 33731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44000">
                  <a:srgbClr val="9AC8F2"/>
                </a:gs>
                <a:gs pos="100000">
                  <a:srgbClr val="6DB0ED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" dist="101600" dir="8100000" algn="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7" name="Google Shape;1211;p28"/>
            <p:cNvSpPr/>
            <p:nvPr/>
          </p:nvSpPr>
          <p:spPr>
            <a:xfrm>
              <a:off x="5542467" y="1506211"/>
              <a:ext cx="530554" cy="5867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b="1">
                  <a:ln w="0"/>
                  <a:solidFill>
                    <a:schemeClr val="bg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2000" b="1">
                <a:ln w="0"/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5994451" y="1524081"/>
              <a:ext cx="3481331" cy="586618"/>
            </a:xfrm>
            <a:custGeom>
              <a:avLst/>
              <a:gdLst>
                <a:gd name="connsiteX0" fmla="*/ 1017385 w 3481331"/>
                <a:gd name="connsiteY0" fmla="*/ 497012 h 586618"/>
                <a:gd name="connsiteX1" fmla="*/ 1014143 w 3481331"/>
                <a:gd name="connsiteY1" fmla="*/ 497502 h 586618"/>
                <a:gd name="connsiteX2" fmla="*/ 1014143 w 3481331"/>
                <a:gd name="connsiteY2" fmla="*/ 498718 h 586618"/>
                <a:gd name="connsiteX3" fmla="*/ 1016083 w 3481331"/>
                <a:gd name="connsiteY3" fmla="*/ 497963 h 586618"/>
                <a:gd name="connsiteX4" fmla="*/ 1014143 w 3481331"/>
                <a:gd name="connsiteY4" fmla="*/ 88382 h 586618"/>
                <a:gd name="connsiteX5" fmla="*/ 1014143 w 3481331"/>
                <a:gd name="connsiteY5" fmla="*/ 89684 h 586618"/>
                <a:gd name="connsiteX6" fmla="*/ 1017545 w 3481331"/>
                <a:gd name="connsiteY6" fmla="*/ 90199 h 586618"/>
                <a:gd name="connsiteX7" fmla="*/ 1016083 w 3481331"/>
                <a:gd name="connsiteY7" fmla="*/ 89135 h 586618"/>
                <a:gd name="connsiteX8" fmla="*/ 0 w 3481331"/>
                <a:gd name="connsiteY8" fmla="*/ 0 h 586618"/>
                <a:gd name="connsiteX9" fmla="*/ 930402 w 3481331"/>
                <a:gd name="connsiteY9" fmla="*/ 0 h 586618"/>
                <a:gd name="connsiteX10" fmla="*/ 1014143 w 3481331"/>
                <a:gd name="connsiteY10" fmla="*/ 0 h 586618"/>
                <a:gd name="connsiteX11" fmla="*/ 2331141 w 3481331"/>
                <a:gd name="connsiteY11" fmla="*/ 0 h 586618"/>
                <a:gd name="connsiteX12" fmla="*/ 2553562 w 3481331"/>
                <a:gd name="connsiteY12" fmla="*/ 0 h 586618"/>
                <a:gd name="connsiteX13" fmla="*/ 3345284 w 3481331"/>
                <a:gd name="connsiteY13" fmla="*/ 0 h 586618"/>
                <a:gd name="connsiteX14" fmla="*/ 3345284 w 3481331"/>
                <a:gd name="connsiteY14" fmla="*/ 89684 h 586618"/>
                <a:gd name="connsiteX15" fmla="*/ 3481331 w 3481331"/>
                <a:gd name="connsiteY15" fmla="*/ 293309 h 586618"/>
                <a:gd name="connsiteX16" fmla="*/ 3345284 w 3481331"/>
                <a:gd name="connsiteY16" fmla="*/ 497502 h 586618"/>
                <a:gd name="connsiteX17" fmla="*/ 3345284 w 3481331"/>
                <a:gd name="connsiteY17" fmla="*/ 586618 h 586618"/>
                <a:gd name="connsiteX18" fmla="*/ 2553562 w 3481331"/>
                <a:gd name="connsiteY18" fmla="*/ 586618 h 586618"/>
                <a:gd name="connsiteX19" fmla="*/ 2331141 w 3481331"/>
                <a:gd name="connsiteY19" fmla="*/ 586618 h 586618"/>
                <a:gd name="connsiteX20" fmla="*/ 1014143 w 3481331"/>
                <a:gd name="connsiteY20" fmla="*/ 586618 h 586618"/>
                <a:gd name="connsiteX21" fmla="*/ 930402 w 3481331"/>
                <a:gd name="connsiteY21" fmla="*/ 586618 h 586618"/>
                <a:gd name="connsiteX22" fmla="*/ 0 w 3481331"/>
                <a:gd name="connsiteY22" fmla="*/ 586618 h 586618"/>
                <a:gd name="connsiteX23" fmla="*/ 0 w 3481331"/>
                <a:gd name="connsiteY23" fmla="*/ 522896 h 586618"/>
                <a:gd name="connsiteX24" fmla="*/ 136046 w 3481331"/>
                <a:gd name="connsiteY24" fmla="*/ 293309 h 586618"/>
                <a:gd name="connsiteX25" fmla="*/ 0 w 3481331"/>
                <a:gd name="connsiteY25" fmla="*/ 64291 h 58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81331" h="586618">
                  <a:moveTo>
                    <a:pt x="1017385" y="497012"/>
                  </a:moveTo>
                  <a:lnTo>
                    <a:pt x="1014143" y="497502"/>
                  </a:lnTo>
                  <a:lnTo>
                    <a:pt x="1014143" y="498718"/>
                  </a:lnTo>
                  <a:lnTo>
                    <a:pt x="1016083" y="497963"/>
                  </a:lnTo>
                  <a:close/>
                  <a:moveTo>
                    <a:pt x="1014143" y="88382"/>
                  </a:moveTo>
                  <a:lnTo>
                    <a:pt x="1014143" y="89684"/>
                  </a:lnTo>
                  <a:lnTo>
                    <a:pt x="1017545" y="90199"/>
                  </a:lnTo>
                  <a:lnTo>
                    <a:pt x="1016083" y="89135"/>
                  </a:lnTo>
                  <a:close/>
                  <a:moveTo>
                    <a:pt x="0" y="0"/>
                  </a:moveTo>
                  <a:lnTo>
                    <a:pt x="930402" y="0"/>
                  </a:lnTo>
                  <a:lnTo>
                    <a:pt x="1014143" y="0"/>
                  </a:lnTo>
                  <a:lnTo>
                    <a:pt x="2331141" y="0"/>
                  </a:lnTo>
                  <a:lnTo>
                    <a:pt x="2553562" y="0"/>
                  </a:lnTo>
                  <a:lnTo>
                    <a:pt x="3345284" y="0"/>
                  </a:lnTo>
                  <a:lnTo>
                    <a:pt x="3345284" y="89684"/>
                  </a:lnTo>
                  <a:cubicBezTo>
                    <a:pt x="3420303" y="89684"/>
                    <a:pt x="3481331" y="181074"/>
                    <a:pt x="3481331" y="293309"/>
                  </a:cubicBezTo>
                  <a:cubicBezTo>
                    <a:pt x="3481331" y="406113"/>
                    <a:pt x="3420303" y="497502"/>
                    <a:pt x="3345284" y="497502"/>
                  </a:cubicBezTo>
                  <a:lnTo>
                    <a:pt x="3345284" y="586618"/>
                  </a:lnTo>
                  <a:lnTo>
                    <a:pt x="2553562" y="586618"/>
                  </a:lnTo>
                  <a:lnTo>
                    <a:pt x="2331141" y="586618"/>
                  </a:lnTo>
                  <a:lnTo>
                    <a:pt x="1014143" y="586618"/>
                  </a:lnTo>
                  <a:lnTo>
                    <a:pt x="930402" y="586618"/>
                  </a:lnTo>
                  <a:lnTo>
                    <a:pt x="0" y="586618"/>
                  </a:lnTo>
                  <a:lnTo>
                    <a:pt x="0" y="522896"/>
                  </a:lnTo>
                  <a:cubicBezTo>
                    <a:pt x="76506" y="509347"/>
                    <a:pt x="136046" y="411751"/>
                    <a:pt x="136046" y="293309"/>
                  </a:cubicBezTo>
                  <a:cubicBezTo>
                    <a:pt x="136046" y="174868"/>
                    <a:pt x="76506" y="77840"/>
                    <a:pt x="0" y="6429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22000">
                  <a:srgbClr val="9AC8F2"/>
                </a:gs>
                <a:gs pos="100000">
                  <a:srgbClr val="6DB0ED">
                    <a:alpha val="55000"/>
                  </a:srgbClr>
                </a:gs>
              </a:gsLst>
              <a:lin ang="0" scaled="1"/>
            </a:gradFill>
            <a:ln>
              <a:noFill/>
            </a:ln>
            <a:effectLst>
              <a:outerShdw blurRad="63500" dist="101600" dir="8100000" algn="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223018" y="1556688"/>
              <a:ext cx="3284450" cy="52322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lo-LA" sz="1400">
                  <a:latin typeface="Phetsarath OT" panose="02000500000000020004" pitchFamily="2" charset="0"/>
                  <a:cs typeface="Phetsarath OT" panose="02000500000000020004" pitchFamily="2" charset="0"/>
                </a:rPr>
                <a:t>ສົ່ງເສີມສັງຄົມ ແລະ ພາກສ່ວນທຸລະກິດ</a:t>
              </a:r>
            </a:p>
            <a:p>
              <a:r>
                <a:rPr lang="lo-LA" sz="1400">
                  <a:latin typeface="Phetsarath OT" panose="02000500000000020004" pitchFamily="2" charset="0"/>
                  <a:cs typeface="Phetsarath OT" panose="02000500000000020004" pitchFamily="2" charset="0"/>
                </a:rPr>
                <a:t>ປະກອບສ່ວນໃນການພັດທະນາອາຊີວະສຶກສາ</a:t>
              </a:r>
              <a:endParaRPr lang="en-US" sz="14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4DDC11-50F7-6307-DBA1-EBCFE745C9F0}"/>
              </a:ext>
            </a:extLst>
          </p:cNvPr>
          <p:cNvGrpSpPr/>
          <p:nvPr/>
        </p:nvGrpSpPr>
        <p:grpSpPr>
          <a:xfrm>
            <a:off x="665019" y="5131789"/>
            <a:ext cx="3661998" cy="592157"/>
            <a:chOff x="6925318" y="4716762"/>
            <a:chExt cx="3795698" cy="592157"/>
          </a:xfrm>
        </p:grpSpPr>
        <p:sp>
          <p:nvSpPr>
            <p:cNvPr id="80" name="Rounded Rectangle 79"/>
            <p:cNvSpPr/>
            <p:nvPr/>
          </p:nvSpPr>
          <p:spPr>
            <a:xfrm>
              <a:off x="6925779" y="4804968"/>
              <a:ext cx="653347" cy="412183"/>
            </a:xfrm>
            <a:prstGeom prst="roundRect">
              <a:avLst>
                <a:gd name="adj" fmla="val 33731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44000">
                  <a:srgbClr val="9AC8F2"/>
                </a:gs>
                <a:gs pos="100000">
                  <a:srgbClr val="6DB0ED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" dist="101600" dir="8100000" algn="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1" name="Google Shape;1211;p28"/>
            <p:cNvSpPr/>
            <p:nvPr/>
          </p:nvSpPr>
          <p:spPr>
            <a:xfrm>
              <a:off x="6925318" y="4716762"/>
              <a:ext cx="530554" cy="5867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b="1">
                  <a:ln w="0"/>
                  <a:solidFill>
                    <a:schemeClr val="bg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</a:t>
              </a:r>
              <a:endParaRPr sz="2000" b="1">
                <a:ln w="0"/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7303099" y="4722302"/>
              <a:ext cx="3417917" cy="586617"/>
            </a:xfrm>
            <a:custGeom>
              <a:avLst/>
              <a:gdLst>
                <a:gd name="connsiteX0" fmla="*/ 0 w 3417917"/>
                <a:gd name="connsiteY0" fmla="*/ 0 h 586617"/>
                <a:gd name="connsiteX1" fmla="*/ 758956 w 3417917"/>
                <a:gd name="connsiteY1" fmla="*/ 0 h 586617"/>
                <a:gd name="connsiteX2" fmla="*/ 1098180 w 3417917"/>
                <a:gd name="connsiteY2" fmla="*/ 0 h 586617"/>
                <a:gd name="connsiteX3" fmla="*/ 2172422 w 3417917"/>
                <a:gd name="connsiteY3" fmla="*/ 0 h 586617"/>
                <a:gd name="connsiteX4" fmla="*/ 2322905 w 3417917"/>
                <a:gd name="connsiteY4" fmla="*/ 0 h 586617"/>
                <a:gd name="connsiteX5" fmla="*/ 3270602 w 3417917"/>
                <a:gd name="connsiteY5" fmla="*/ 0 h 586617"/>
                <a:gd name="connsiteX6" fmla="*/ 3270602 w 3417917"/>
                <a:gd name="connsiteY6" fmla="*/ 89684 h 586617"/>
                <a:gd name="connsiteX7" fmla="*/ 3417917 w 3417917"/>
                <a:gd name="connsiteY7" fmla="*/ 293308 h 586617"/>
                <a:gd name="connsiteX8" fmla="*/ 3270602 w 3417917"/>
                <a:gd name="connsiteY8" fmla="*/ 497501 h 586617"/>
                <a:gd name="connsiteX9" fmla="*/ 3270602 w 3417917"/>
                <a:gd name="connsiteY9" fmla="*/ 586617 h 586617"/>
                <a:gd name="connsiteX10" fmla="*/ 2322905 w 3417917"/>
                <a:gd name="connsiteY10" fmla="*/ 586617 h 586617"/>
                <a:gd name="connsiteX11" fmla="*/ 2172422 w 3417917"/>
                <a:gd name="connsiteY11" fmla="*/ 586617 h 586617"/>
                <a:gd name="connsiteX12" fmla="*/ 1098180 w 3417917"/>
                <a:gd name="connsiteY12" fmla="*/ 586617 h 586617"/>
                <a:gd name="connsiteX13" fmla="*/ 758956 w 3417917"/>
                <a:gd name="connsiteY13" fmla="*/ 586617 h 586617"/>
                <a:gd name="connsiteX14" fmla="*/ 0 w 3417917"/>
                <a:gd name="connsiteY14" fmla="*/ 586617 h 586617"/>
                <a:gd name="connsiteX15" fmla="*/ 0 w 3417917"/>
                <a:gd name="connsiteY15" fmla="*/ 522895 h 586617"/>
                <a:gd name="connsiteX16" fmla="*/ 147315 w 3417917"/>
                <a:gd name="connsiteY16" fmla="*/ 293308 h 586617"/>
                <a:gd name="connsiteX17" fmla="*/ 0 w 3417917"/>
                <a:gd name="connsiteY17" fmla="*/ 64290 h 58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17917" h="586617">
                  <a:moveTo>
                    <a:pt x="0" y="0"/>
                  </a:moveTo>
                  <a:lnTo>
                    <a:pt x="758956" y="0"/>
                  </a:lnTo>
                  <a:lnTo>
                    <a:pt x="1098180" y="0"/>
                  </a:lnTo>
                  <a:lnTo>
                    <a:pt x="2172422" y="0"/>
                  </a:lnTo>
                  <a:lnTo>
                    <a:pt x="2322905" y="0"/>
                  </a:lnTo>
                  <a:lnTo>
                    <a:pt x="3270602" y="0"/>
                  </a:lnTo>
                  <a:lnTo>
                    <a:pt x="3270602" y="89684"/>
                  </a:lnTo>
                  <a:cubicBezTo>
                    <a:pt x="3351800" y="89684"/>
                    <a:pt x="3417917" y="181073"/>
                    <a:pt x="3417917" y="293308"/>
                  </a:cubicBezTo>
                  <a:cubicBezTo>
                    <a:pt x="3417917" y="406112"/>
                    <a:pt x="3351800" y="497501"/>
                    <a:pt x="3270602" y="497501"/>
                  </a:cubicBezTo>
                  <a:lnTo>
                    <a:pt x="3270602" y="586617"/>
                  </a:lnTo>
                  <a:lnTo>
                    <a:pt x="2322905" y="586617"/>
                  </a:lnTo>
                  <a:lnTo>
                    <a:pt x="2172422" y="586617"/>
                  </a:lnTo>
                  <a:lnTo>
                    <a:pt x="1098180" y="586617"/>
                  </a:lnTo>
                  <a:lnTo>
                    <a:pt x="758956" y="586617"/>
                  </a:lnTo>
                  <a:lnTo>
                    <a:pt x="0" y="586617"/>
                  </a:lnTo>
                  <a:lnTo>
                    <a:pt x="0" y="522895"/>
                  </a:lnTo>
                  <a:cubicBezTo>
                    <a:pt x="82843" y="509346"/>
                    <a:pt x="147315" y="411750"/>
                    <a:pt x="147315" y="293308"/>
                  </a:cubicBezTo>
                  <a:cubicBezTo>
                    <a:pt x="147315" y="174867"/>
                    <a:pt x="82843" y="77839"/>
                    <a:pt x="0" y="6429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22000">
                  <a:srgbClr val="9AC8F2"/>
                </a:gs>
                <a:gs pos="100000">
                  <a:srgbClr val="6DB0ED">
                    <a:alpha val="55000"/>
                  </a:srgbClr>
                </a:gs>
              </a:gsLst>
              <a:lin ang="0" scaled="1"/>
            </a:gradFill>
            <a:ln>
              <a:noFill/>
            </a:ln>
            <a:effectLst>
              <a:outerShdw blurRad="63500" dist="101600" dir="8100000" algn="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547745" y="4772310"/>
              <a:ext cx="2411872" cy="52322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lo-LA" sz="1400">
                  <a:latin typeface="Phetsarath OT" panose="02000500000000020004" pitchFamily="2" charset="0"/>
                  <a:cs typeface="Phetsarath OT" panose="02000500000000020004" pitchFamily="2" charset="0"/>
                </a:rPr>
                <a:t>ປັບປຸງກົງຈັກຄຸ້ມຄອງວຽກງານ</a:t>
              </a:r>
              <a:endParaRPr lang="en-US" sz="140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  <a:p>
              <a:r>
                <a:rPr lang="lo-LA" sz="1400">
                  <a:latin typeface="Phetsarath OT" panose="02000500000000020004" pitchFamily="2" charset="0"/>
                  <a:cs typeface="Phetsarath OT" panose="02000500000000020004" pitchFamily="2" charset="0"/>
                </a:rPr>
                <a:t>ອາຊີວະສຶກສາ</a:t>
              </a:r>
              <a:endParaRPr lang="en-US" sz="14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B46DB4D-891C-6CA0-0741-516A6B5F0391}"/>
              </a:ext>
            </a:extLst>
          </p:cNvPr>
          <p:cNvGrpSpPr/>
          <p:nvPr/>
        </p:nvGrpSpPr>
        <p:grpSpPr>
          <a:xfrm>
            <a:off x="665018" y="5818465"/>
            <a:ext cx="3725539" cy="590358"/>
            <a:chOff x="7291248" y="5348913"/>
            <a:chExt cx="3892284" cy="590358"/>
          </a:xfrm>
        </p:grpSpPr>
        <p:sp>
          <p:nvSpPr>
            <p:cNvPr id="83" name="Rounded Rectangle 82"/>
            <p:cNvSpPr/>
            <p:nvPr/>
          </p:nvSpPr>
          <p:spPr>
            <a:xfrm>
              <a:off x="7291709" y="5437119"/>
              <a:ext cx="653347" cy="412183"/>
            </a:xfrm>
            <a:prstGeom prst="roundRect">
              <a:avLst>
                <a:gd name="adj" fmla="val 33731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44000">
                  <a:srgbClr val="9AC8F2"/>
                </a:gs>
                <a:gs pos="100000">
                  <a:srgbClr val="6DB0ED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" dist="101600" dir="8100000" algn="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" name="Google Shape;1211;p28"/>
            <p:cNvSpPr/>
            <p:nvPr/>
          </p:nvSpPr>
          <p:spPr>
            <a:xfrm>
              <a:off x="7291248" y="5348913"/>
              <a:ext cx="530554" cy="5867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b="1">
                  <a:ln w="0"/>
                  <a:solidFill>
                    <a:schemeClr val="bg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8</a:t>
              </a:r>
              <a:endParaRPr sz="2000" b="1">
                <a:ln w="0"/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7673709" y="5352654"/>
              <a:ext cx="3509823" cy="586617"/>
            </a:xfrm>
            <a:custGeom>
              <a:avLst/>
              <a:gdLst>
                <a:gd name="connsiteX0" fmla="*/ 0 w 3509823"/>
                <a:gd name="connsiteY0" fmla="*/ 0 h 586617"/>
                <a:gd name="connsiteX1" fmla="*/ 885001 w 3509823"/>
                <a:gd name="connsiteY1" fmla="*/ 0 h 586617"/>
                <a:gd name="connsiteX2" fmla="*/ 1098180 w 3509823"/>
                <a:gd name="connsiteY2" fmla="*/ 0 h 586617"/>
                <a:gd name="connsiteX3" fmla="*/ 2264328 w 3509823"/>
                <a:gd name="connsiteY3" fmla="*/ 0 h 586617"/>
                <a:gd name="connsiteX4" fmla="*/ 2451622 w 3509823"/>
                <a:gd name="connsiteY4" fmla="*/ 0 h 586617"/>
                <a:gd name="connsiteX5" fmla="*/ 3362508 w 3509823"/>
                <a:gd name="connsiteY5" fmla="*/ 0 h 586617"/>
                <a:gd name="connsiteX6" fmla="*/ 3362508 w 3509823"/>
                <a:gd name="connsiteY6" fmla="*/ 89684 h 586617"/>
                <a:gd name="connsiteX7" fmla="*/ 3509823 w 3509823"/>
                <a:gd name="connsiteY7" fmla="*/ 293308 h 586617"/>
                <a:gd name="connsiteX8" fmla="*/ 3362508 w 3509823"/>
                <a:gd name="connsiteY8" fmla="*/ 497501 h 586617"/>
                <a:gd name="connsiteX9" fmla="*/ 3362508 w 3509823"/>
                <a:gd name="connsiteY9" fmla="*/ 586617 h 586617"/>
                <a:gd name="connsiteX10" fmla="*/ 2451622 w 3509823"/>
                <a:gd name="connsiteY10" fmla="*/ 586617 h 586617"/>
                <a:gd name="connsiteX11" fmla="*/ 2264328 w 3509823"/>
                <a:gd name="connsiteY11" fmla="*/ 586617 h 586617"/>
                <a:gd name="connsiteX12" fmla="*/ 1098180 w 3509823"/>
                <a:gd name="connsiteY12" fmla="*/ 586617 h 586617"/>
                <a:gd name="connsiteX13" fmla="*/ 885001 w 3509823"/>
                <a:gd name="connsiteY13" fmla="*/ 586617 h 586617"/>
                <a:gd name="connsiteX14" fmla="*/ 0 w 3509823"/>
                <a:gd name="connsiteY14" fmla="*/ 586617 h 586617"/>
                <a:gd name="connsiteX15" fmla="*/ 0 w 3509823"/>
                <a:gd name="connsiteY15" fmla="*/ 522895 h 586617"/>
                <a:gd name="connsiteX16" fmla="*/ 147315 w 3509823"/>
                <a:gd name="connsiteY16" fmla="*/ 293308 h 586617"/>
                <a:gd name="connsiteX17" fmla="*/ 0 w 3509823"/>
                <a:gd name="connsiteY17" fmla="*/ 64290 h 58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09823" h="586617">
                  <a:moveTo>
                    <a:pt x="0" y="0"/>
                  </a:moveTo>
                  <a:lnTo>
                    <a:pt x="885001" y="0"/>
                  </a:lnTo>
                  <a:lnTo>
                    <a:pt x="1098180" y="0"/>
                  </a:lnTo>
                  <a:lnTo>
                    <a:pt x="2264328" y="0"/>
                  </a:lnTo>
                  <a:lnTo>
                    <a:pt x="2451622" y="0"/>
                  </a:lnTo>
                  <a:lnTo>
                    <a:pt x="3362508" y="0"/>
                  </a:lnTo>
                  <a:lnTo>
                    <a:pt x="3362508" y="89684"/>
                  </a:lnTo>
                  <a:cubicBezTo>
                    <a:pt x="3443706" y="89684"/>
                    <a:pt x="3509823" y="181073"/>
                    <a:pt x="3509823" y="293308"/>
                  </a:cubicBezTo>
                  <a:cubicBezTo>
                    <a:pt x="3509823" y="406112"/>
                    <a:pt x="3443706" y="497501"/>
                    <a:pt x="3362508" y="497501"/>
                  </a:cubicBezTo>
                  <a:lnTo>
                    <a:pt x="3362508" y="586617"/>
                  </a:lnTo>
                  <a:lnTo>
                    <a:pt x="2451622" y="586617"/>
                  </a:lnTo>
                  <a:lnTo>
                    <a:pt x="2264328" y="586617"/>
                  </a:lnTo>
                  <a:lnTo>
                    <a:pt x="1098180" y="586617"/>
                  </a:lnTo>
                  <a:lnTo>
                    <a:pt x="885001" y="586617"/>
                  </a:lnTo>
                  <a:lnTo>
                    <a:pt x="0" y="586617"/>
                  </a:lnTo>
                  <a:lnTo>
                    <a:pt x="0" y="522895"/>
                  </a:lnTo>
                  <a:cubicBezTo>
                    <a:pt x="82843" y="509346"/>
                    <a:pt x="147315" y="411750"/>
                    <a:pt x="147315" y="293308"/>
                  </a:cubicBezTo>
                  <a:cubicBezTo>
                    <a:pt x="147315" y="174867"/>
                    <a:pt x="82843" y="77839"/>
                    <a:pt x="0" y="6429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22000">
                  <a:srgbClr val="9AC8F2"/>
                </a:gs>
                <a:gs pos="100000">
                  <a:srgbClr val="6DB0ED">
                    <a:alpha val="55000"/>
                  </a:srgbClr>
                </a:gs>
              </a:gsLst>
              <a:lin ang="0" scaled="1"/>
            </a:gradFill>
            <a:ln>
              <a:noFill/>
            </a:ln>
            <a:effectLst>
              <a:outerShdw blurRad="63500" dist="101600" dir="8100000" algn="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906433" y="5385559"/>
              <a:ext cx="2822738" cy="52322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lo-LA" sz="1400">
                  <a:latin typeface="Phetsarath OT" panose="02000500000000020004" pitchFamily="2" charset="0"/>
                  <a:cs typeface="Phetsarath OT" panose="02000500000000020004" pitchFamily="2" charset="0"/>
                </a:rPr>
                <a:t>ສ້າງນະໂຍບາຍ ແລະ ເຄື່ອງມືຄຸ້ມຄອງ</a:t>
              </a:r>
            </a:p>
            <a:p>
              <a:r>
                <a:rPr lang="lo-LA" sz="1400">
                  <a:latin typeface="Phetsarath OT" panose="02000500000000020004" pitchFamily="2" charset="0"/>
                  <a:cs typeface="Phetsarath OT" panose="02000500000000020004" pitchFamily="2" charset="0"/>
                </a:rPr>
                <a:t>ວຽກງານອາຊີວະສຶກສາ</a:t>
              </a:r>
              <a:endParaRPr lang="en-US" sz="140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7DAAAB-7C57-512E-C951-F9789F8A713D}"/>
              </a:ext>
            </a:extLst>
          </p:cNvPr>
          <p:cNvGrpSpPr/>
          <p:nvPr/>
        </p:nvGrpSpPr>
        <p:grpSpPr>
          <a:xfrm>
            <a:off x="665019" y="2583321"/>
            <a:ext cx="3662000" cy="592353"/>
            <a:chOff x="5870485" y="2172962"/>
            <a:chExt cx="3878039" cy="592353"/>
          </a:xfrm>
        </p:grpSpPr>
        <p:sp>
          <p:nvSpPr>
            <p:cNvPr id="68" name="Rounded Rectangle 67"/>
            <p:cNvSpPr/>
            <p:nvPr/>
          </p:nvSpPr>
          <p:spPr>
            <a:xfrm>
              <a:off x="5915396" y="2266809"/>
              <a:ext cx="653347" cy="412183"/>
            </a:xfrm>
            <a:prstGeom prst="roundRect">
              <a:avLst>
                <a:gd name="adj" fmla="val 33731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44000">
                  <a:srgbClr val="9AC8F2"/>
                </a:gs>
                <a:gs pos="100000">
                  <a:srgbClr val="6DB0ED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" dist="101600" dir="8100000" algn="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6333374" y="2172962"/>
              <a:ext cx="3415150" cy="586617"/>
            </a:xfrm>
            <a:custGeom>
              <a:avLst/>
              <a:gdLst>
                <a:gd name="connsiteX0" fmla="*/ 0 w 3666350"/>
                <a:gd name="connsiteY0" fmla="*/ 0 h 586617"/>
                <a:gd name="connsiteX1" fmla="*/ 648986 w 3666350"/>
                <a:gd name="connsiteY1" fmla="*/ 0 h 586617"/>
                <a:gd name="connsiteX2" fmla="*/ 1090178 w 3666350"/>
                <a:gd name="connsiteY2" fmla="*/ 0 h 586617"/>
                <a:gd name="connsiteX3" fmla="*/ 2429522 w 3666350"/>
                <a:gd name="connsiteY3" fmla="*/ 0 h 586617"/>
                <a:gd name="connsiteX4" fmla="*/ 2585604 w 3666350"/>
                <a:gd name="connsiteY4" fmla="*/ 0 h 586617"/>
                <a:gd name="connsiteX5" fmla="*/ 3519700 w 3666350"/>
                <a:gd name="connsiteY5" fmla="*/ 0 h 586617"/>
                <a:gd name="connsiteX6" fmla="*/ 3519700 w 3666350"/>
                <a:gd name="connsiteY6" fmla="*/ 89683 h 586617"/>
                <a:gd name="connsiteX7" fmla="*/ 3666350 w 3666350"/>
                <a:gd name="connsiteY7" fmla="*/ 293308 h 586617"/>
                <a:gd name="connsiteX8" fmla="*/ 3519700 w 3666350"/>
                <a:gd name="connsiteY8" fmla="*/ 497501 h 586617"/>
                <a:gd name="connsiteX9" fmla="*/ 3519700 w 3666350"/>
                <a:gd name="connsiteY9" fmla="*/ 586617 h 586617"/>
                <a:gd name="connsiteX10" fmla="*/ 2585604 w 3666350"/>
                <a:gd name="connsiteY10" fmla="*/ 586617 h 586617"/>
                <a:gd name="connsiteX11" fmla="*/ 2429522 w 3666350"/>
                <a:gd name="connsiteY11" fmla="*/ 586617 h 586617"/>
                <a:gd name="connsiteX12" fmla="*/ 1090178 w 3666350"/>
                <a:gd name="connsiteY12" fmla="*/ 586617 h 586617"/>
                <a:gd name="connsiteX13" fmla="*/ 648986 w 3666350"/>
                <a:gd name="connsiteY13" fmla="*/ 586617 h 586617"/>
                <a:gd name="connsiteX14" fmla="*/ 0 w 3666350"/>
                <a:gd name="connsiteY14" fmla="*/ 586617 h 586617"/>
                <a:gd name="connsiteX15" fmla="*/ 0 w 3666350"/>
                <a:gd name="connsiteY15" fmla="*/ 522895 h 586617"/>
                <a:gd name="connsiteX16" fmla="*/ 146650 w 3666350"/>
                <a:gd name="connsiteY16" fmla="*/ 293308 h 586617"/>
                <a:gd name="connsiteX17" fmla="*/ 0 w 3666350"/>
                <a:gd name="connsiteY17" fmla="*/ 64290 h 58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66350" h="586617">
                  <a:moveTo>
                    <a:pt x="0" y="0"/>
                  </a:moveTo>
                  <a:lnTo>
                    <a:pt x="648986" y="0"/>
                  </a:lnTo>
                  <a:lnTo>
                    <a:pt x="1090178" y="0"/>
                  </a:lnTo>
                  <a:lnTo>
                    <a:pt x="2429522" y="0"/>
                  </a:lnTo>
                  <a:lnTo>
                    <a:pt x="2585604" y="0"/>
                  </a:lnTo>
                  <a:lnTo>
                    <a:pt x="3519700" y="0"/>
                  </a:lnTo>
                  <a:lnTo>
                    <a:pt x="3519700" y="89683"/>
                  </a:lnTo>
                  <a:cubicBezTo>
                    <a:pt x="3600715" y="89683"/>
                    <a:pt x="3666350" y="181073"/>
                    <a:pt x="3666350" y="293308"/>
                  </a:cubicBezTo>
                  <a:cubicBezTo>
                    <a:pt x="3666350" y="406112"/>
                    <a:pt x="3600715" y="497501"/>
                    <a:pt x="3519700" y="497501"/>
                  </a:cubicBezTo>
                  <a:lnTo>
                    <a:pt x="3519700" y="586617"/>
                  </a:lnTo>
                  <a:lnTo>
                    <a:pt x="2585604" y="586617"/>
                  </a:lnTo>
                  <a:lnTo>
                    <a:pt x="2429522" y="586617"/>
                  </a:lnTo>
                  <a:lnTo>
                    <a:pt x="1090178" y="586617"/>
                  </a:lnTo>
                  <a:lnTo>
                    <a:pt x="648986" y="586617"/>
                  </a:lnTo>
                  <a:lnTo>
                    <a:pt x="0" y="586617"/>
                  </a:lnTo>
                  <a:lnTo>
                    <a:pt x="0" y="522895"/>
                  </a:lnTo>
                  <a:cubicBezTo>
                    <a:pt x="82648" y="509346"/>
                    <a:pt x="146650" y="411750"/>
                    <a:pt x="146650" y="293308"/>
                  </a:cubicBezTo>
                  <a:cubicBezTo>
                    <a:pt x="146650" y="174867"/>
                    <a:pt x="82648" y="77839"/>
                    <a:pt x="0" y="6429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22000">
                  <a:srgbClr val="9AC8F2"/>
                </a:gs>
                <a:gs pos="100000">
                  <a:srgbClr val="6DB0ED">
                    <a:alpha val="55000"/>
                  </a:srgbClr>
                </a:gs>
              </a:gsLst>
              <a:lin ang="0" scaled="1"/>
            </a:gradFill>
            <a:ln>
              <a:noFill/>
            </a:ln>
            <a:effectLst>
              <a:outerShdw blurRad="63500" dist="101600" dir="8100000" algn="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535094" y="2208987"/>
              <a:ext cx="2441039" cy="52322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lo-LA" sz="1400">
                  <a:latin typeface="Phetsarath OT" panose="02000500000000020004" pitchFamily="2" charset="0"/>
                  <a:cs typeface="Phetsarath OT" panose="02000500000000020004" pitchFamily="2" charset="0"/>
                </a:rPr>
                <a:t>ປັບປຸງຮູບແບບອາຊີວະສຶກສາ ແລະ ຝຶກອົບຮົມວິຊາຊີບ</a:t>
              </a:r>
              <a:endParaRPr lang="en-US" sz="1400"/>
            </a:p>
          </p:txBody>
        </p:sp>
        <p:sp>
          <p:nvSpPr>
            <p:cNvPr id="69" name="Google Shape;1211;p28"/>
            <p:cNvSpPr/>
            <p:nvPr/>
          </p:nvSpPr>
          <p:spPr>
            <a:xfrm>
              <a:off x="5870485" y="2178603"/>
              <a:ext cx="530554" cy="5867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b="1">
                  <a:ln w="0"/>
                  <a:solidFill>
                    <a:schemeClr val="bg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2000" b="1">
                <a:ln w="0"/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6080C99-AC08-F59C-BF9F-0E2995CCEC56}"/>
              </a:ext>
            </a:extLst>
          </p:cNvPr>
          <p:cNvGrpSpPr/>
          <p:nvPr/>
        </p:nvGrpSpPr>
        <p:grpSpPr>
          <a:xfrm>
            <a:off x="665018" y="3218277"/>
            <a:ext cx="3661999" cy="597107"/>
            <a:chOff x="6125909" y="2807976"/>
            <a:chExt cx="3865671" cy="597107"/>
          </a:xfrm>
        </p:grpSpPr>
        <p:sp>
          <p:nvSpPr>
            <p:cNvPr id="71" name="Rounded Rectangle 70"/>
            <p:cNvSpPr/>
            <p:nvPr/>
          </p:nvSpPr>
          <p:spPr>
            <a:xfrm>
              <a:off x="6164470" y="2896182"/>
              <a:ext cx="653347" cy="412183"/>
            </a:xfrm>
            <a:prstGeom prst="roundRect">
              <a:avLst>
                <a:gd name="adj" fmla="val 33731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44000">
                  <a:srgbClr val="9AC8F2"/>
                </a:gs>
                <a:gs pos="100000">
                  <a:srgbClr val="6DB0ED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" dist="101600" dir="8100000" algn="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6566185" y="2818466"/>
              <a:ext cx="3425395" cy="586617"/>
            </a:xfrm>
            <a:custGeom>
              <a:avLst/>
              <a:gdLst>
                <a:gd name="connsiteX0" fmla="*/ 0 w 3425395"/>
                <a:gd name="connsiteY0" fmla="*/ 0 h 586617"/>
                <a:gd name="connsiteX1" fmla="*/ 739699 w 3425395"/>
                <a:gd name="connsiteY1" fmla="*/ 0 h 586617"/>
                <a:gd name="connsiteX2" fmla="*/ 1110684 w 3425395"/>
                <a:gd name="connsiteY2" fmla="*/ 0 h 586617"/>
                <a:gd name="connsiteX3" fmla="*/ 2165718 w 3425395"/>
                <a:gd name="connsiteY3" fmla="*/ 0 h 586617"/>
                <a:gd name="connsiteX4" fmla="*/ 2293298 w 3425395"/>
                <a:gd name="connsiteY4" fmla="*/ 0 h 586617"/>
                <a:gd name="connsiteX5" fmla="*/ 3276402 w 3425395"/>
                <a:gd name="connsiteY5" fmla="*/ 0 h 586617"/>
                <a:gd name="connsiteX6" fmla="*/ 3276402 w 3425395"/>
                <a:gd name="connsiteY6" fmla="*/ 89683 h 586617"/>
                <a:gd name="connsiteX7" fmla="*/ 3425395 w 3425395"/>
                <a:gd name="connsiteY7" fmla="*/ 293308 h 586617"/>
                <a:gd name="connsiteX8" fmla="*/ 3276402 w 3425395"/>
                <a:gd name="connsiteY8" fmla="*/ 497501 h 586617"/>
                <a:gd name="connsiteX9" fmla="*/ 3276402 w 3425395"/>
                <a:gd name="connsiteY9" fmla="*/ 586617 h 586617"/>
                <a:gd name="connsiteX10" fmla="*/ 2293298 w 3425395"/>
                <a:gd name="connsiteY10" fmla="*/ 586617 h 586617"/>
                <a:gd name="connsiteX11" fmla="*/ 2165718 w 3425395"/>
                <a:gd name="connsiteY11" fmla="*/ 586617 h 586617"/>
                <a:gd name="connsiteX12" fmla="*/ 1110684 w 3425395"/>
                <a:gd name="connsiteY12" fmla="*/ 586617 h 586617"/>
                <a:gd name="connsiteX13" fmla="*/ 739699 w 3425395"/>
                <a:gd name="connsiteY13" fmla="*/ 586617 h 586617"/>
                <a:gd name="connsiteX14" fmla="*/ 0 w 3425395"/>
                <a:gd name="connsiteY14" fmla="*/ 586617 h 586617"/>
                <a:gd name="connsiteX15" fmla="*/ 0 w 3425395"/>
                <a:gd name="connsiteY15" fmla="*/ 522895 h 586617"/>
                <a:gd name="connsiteX16" fmla="*/ 148992 w 3425395"/>
                <a:gd name="connsiteY16" fmla="*/ 293308 h 586617"/>
                <a:gd name="connsiteX17" fmla="*/ 0 w 3425395"/>
                <a:gd name="connsiteY17" fmla="*/ 64290 h 58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25395" h="586617">
                  <a:moveTo>
                    <a:pt x="0" y="0"/>
                  </a:moveTo>
                  <a:lnTo>
                    <a:pt x="739699" y="0"/>
                  </a:lnTo>
                  <a:lnTo>
                    <a:pt x="1110684" y="0"/>
                  </a:lnTo>
                  <a:lnTo>
                    <a:pt x="2165718" y="0"/>
                  </a:lnTo>
                  <a:lnTo>
                    <a:pt x="2293298" y="0"/>
                  </a:lnTo>
                  <a:lnTo>
                    <a:pt x="3276402" y="0"/>
                  </a:lnTo>
                  <a:lnTo>
                    <a:pt x="3276402" y="89683"/>
                  </a:lnTo>
                  <a:cubicBezTo>
                    <a:pt x="3358525" y="89683"/>
                    <a:pt x="3425395" y="181073"/>
                    <a:pt x="3425395" y="293308"/>
                  </a:cubicBezTo>
                  <a:cubicBezTo>
                    <a:pt x="3425395" y="406112"/>
                    <a:pt x="3358525" y="497501"/>
                    <a:pt x="3276402" y="497501"/>
                  </a:cubicBezTo>
                  <a:lnTo>
                    <a:pt x="3276402" y="586617"/>
                  </a:lnTo>
                  <a:lnTo>
                    <a:pt x="2293298" y="586617"/>
                  </a:lnTo>
                  <a:lnTo>
                    <a:pt x="2165718" y="586617"/>
                  </a:lnTo>
                  <a:lnTo>
                    <a:pt x="1110684" y="586617"/>
                  </a:lnTo>
                  <a:lnTo>
                    <a:pt x="739699" y="586617"/>
                  </a:lnTo>
                  <a:lnTo>
                    <a:pt x="0" y="586617"/>
                  </a:lnTo>
                  <a:lnTo>
                    <a:pt x="0" y="522895"/>
                  </a:lnTo>
                  <a:cubicBezTo>
                    <a:pt x="83786" y="509346"/>
                    <a:pt x="148992" y="411750"/>
                    <a:pt x="148992" y="293308"/>
                  </a:cubicBezTo>
                  <a:cubicBezTo>
                    <a:pt x="148992" y="174867"/>
                    <a:pt x="83786" y="77839"/>
                    <a:pt x="0" y="6429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22000">
                  <a:srgbClr val="9AC8F2"/>
                </a:gs>
                <a:gs pos="100000">
                  <a:srgbClr val="6DB0ED">
                    <a:alpha val="55000"/>
                  </a:srgbClr>
                </a:gs>
              </a:gsLst>
              <a:lin ang="0" scaled="1"/>
            </a:gradFill>
            <a:ln>
              <a:noFill/>
            </a:ln>
            <a:effectLst>
              <a:outerShdw blurRad="63500" dist="101600" dir="8100000" algn="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790110" y="2881294"/>
              <a:ext cx="2945169" cy="52322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r>
                <a:rPr lang="lo-LA" sz="1400">
                  <a:latin typeface="Phetsarath OT" panose="02000500000000020004" pitchFamily="2" charset="0"/>
                  <a:cs typeface="Phetsarath OT" panose="02000500000000020004" pitchFamily="2" charset="0"/>
                </a:rPr>
                <a:t>ກໍ່ສ້າງ, ບໍາລຸງຄູ ແລະ ບຸກຄະລາກອນ</a:t>
              </a:r>
            </a:p>
            <a:p>
              <a:r>
                <a:rPr lang="lo-LA" sz="1400">
                  <a:latin typeface="Phetsarath OT" panose="02000500000000020004" pitchFamily="2" charset="0"/>
                  <a:cs typeface="Phetsarath OT" panose="02000500000000020004" pitchFamily="2" charset="0"/>
                </a:rPr>
                <a:t>ອາຊີວະສຶກສາ</a:t>
              </a:r>
              <a:endParaRPr lang="en-US" sz="1400"/>
            </a:p>
          </p:txBody>
        </p:sp>
        <p:sp>
          <p:nvSpPr>
            <p:cNvPr id="72" name="Google Shape;1211;p28"/>
            <p:cNvSpPr/>
            <p:nvPr/>
          </p:nvSpPr>
          <p:spPr>
            <a:xfrm>
              <a:off x="6125909" y="2807976"/>
              <a:ext cx="530554" cy="5867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b="1">
                  <a:ln w="0"/>
                  <a:solidFill>
                    <a:schemeClr val="bg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2000" b="1">
                <a:ln w="0"/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F9B4870-B6C7-5206-1CD1-0A0E91ED0E91}"/>
              </a:ext>
            </a:extLst>
          </p:cNvPr>
          <p:cNvGrpSpPr/>
          <p:nvPr/>
        </p:nvGrpSpPr>
        <p:grpSpPr>
          <a:xfrm>
            <a:off x="665018" y="3857987"/>
            <a:ext cx="3661999" cy="614798"/>
            <a:chOff x="6431228" y="3435950"/>
            <a:chExt cx="3751430" cy="614798"/>
          </a:xfrm>
        </p:grpSpPr>
        <p:sp>
          <p:nvSpPr>
            <p:cNvPr id="74" name="Rounded Rectangle 73"/>
            <p:cNvSpPr/>
            <p:nvPr/>
          </p:nvSpPr>
          <p:spPr>
            <a:xfrm>
              <a:off x="6444389" y="3524156"/>
              <a:ext cx="653347" cy="412183"/>
            </a:xfrm>
            <a:prstGeom prst="roundRect">
              <a:avLst>
                <a:gd name="adj" fmla="val 33731"/>
              </a:avLst>
            </a:prstGeom>
            <a:gradFill>
              <a:gsLst>
                <a:gs pos="100000">
                  <a:srgbClr val="427CB2">
                    <a:alpha val="44000"/>
                  </a:srgbClr>
                </a:gs>
                <a:gs pos="0">
                  <a:schemeClr val="accent5">
                    <a:lumMod val="20000"/>
                    <a:lumOff val="80000"/>
                  </a:schemeClr>
                </a:gs>
                <a:gs pos="56938">
                  <a:srgbClr val="6792C6"/>
                </a:gs>
                <a:gs pos="81010">
                  <a:srgbClr val="5286BB"/>
                </a:gs>
                <a:gs pos="100000">
                  <a:srgbClr val="8EA3B5"/>
                </a:gs>
              </a:gsLst>
              <a:lin ang="0" scaled="1"/>
            </a:gradFill>
            <a:ln>
              <a:noFill/>
            </a:ln>
            <a:effectLst>
              <a:outerShdw blurRad="63500" dist="101600" dir="8100000" algn="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6847949" y="3439935"/>
              <a:ext cx="3334709" cy="586617"/>
            </a:xfrm>
            <a:custGeom>
              <a:avLst/>
              <a:gdLst>
                <a:gd name="connsiteX0" fmla="*/ 0 w 3334709"/>
                <a:gd name="connsiteY0" fmla="*/ 0 h 586617"/>
                <a:gd name="connsiteX1" fmla="*/ 614119 w 3334709"/>
                <a:gd name="connsiteY1" fmla="*/ 0 h 586617"/>
                <a:gd name="connsiteX2" fmla="*/ 1175620 w 3334709"/>
                <a:gd name="connsiteY2" fmla="*/ 0 h 586617"/>
                <a:gd name="connsiteX3" fmla="*/ 2000942 w 3334709"/>
                <a:gd name="connsiteY3" fmla="*/ 0 h 586617"/>
                <a:gd name="connsiteX4" fmla="*/ 2288766 w 3334709"/>
                <a:gd name="connsiteY4" fmla="*/ 0 h 586617"/>
                <a:gd name="connsiteX5" fmla="*/ 3176561 w 3334709"/>
                <a:gd name="connsiteY5" fmla="*/ 0 h 586617"/>
                <a:gd name="connsiteX6" fmla="*/ 3176561 w 3334709"/>
                <a:gd name="connsiteY6" fmla="*/ 89683 h 586617"/>
                <a:gd name="connsiteX7" fmla="*/ 3334709 w 3334709"/>
                <a:gd name="connsiteY7" fmla="*/ 293308 h 586617"/>
                <a:gd name="connsiteX8" fmla="*/ 3176561 w 3334709"/>
                <a:gd name="connsiteY8" fmla="*/ 497501 h 586617"/>
                <a:gd name="connsiteX9" fmla="*/ 3176561 w 3334709"/>
                <a:gd name="connsiteY9" fmla="*/ 586617 h 586617"/>
                <a:gd name="connsiteX10" fmla="*/ 2288766 w 3334709"/>
                <a:gd name="connsiteY10" fmla="*/ 586617 h 586617"/>
                <a:gd name="connsiteX11" fmla="*/ 2000942 w 3334709"/>
                <a:gd name="connsiteY11" fmla="*/ 586617 h 586617"/>
                <a:gd name="connsiteX12" fmla="*/ 1175620 w 3334709"/>
                <a:gd name="connsiteY12" fmla="*/ 586617 h 586617"/>
                <a:gd name="connsiteX13" fmla="*/ 614119 w 3334709"/>
                <a:gd name="connsiteY13" fmla="*/ 586617 h 586617"/>
                <a:gd name="connsiteX14" fmla="*/ 0 w 3334709"/>
                <a:gd name="connsiteY14" fmla="*/ 586617 h 586617"/>
                <a:gd name="connsiteX15" fmla="*/ 0 w 3334709"/>
                <a:gd name="connsiteY15" fmla="*/ 522895 h 586617"/>
                <a:gd name="connsiteX16" fmla="*/ 158149 w 3334709"/>
                <a:gd name="connsiteY16" fmla="*/ 293308 h 586617"/>
                <a:gd name="connsiteX17" fmla="*/ 0 w 3334709"/>
                <a:gd name="connsiteY17" fmla="*/ 64290 h 58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34709" h="586617">
                  <a:moveTo>
                    <a:pt x="0" y="0"/>
                  </a:moveTo>
                  <a:lnTo>
                    <a:pt x="614119" y="0"/>
                  </a:lnTo>
                  <a:lnTo>
                    <a:pt x="1175620" y="0"/>
                  </a:lnTo>
                  <a:lnTo>
                    <a:pt x="2000942" y="0"/>
                  </a:lnTo>
                  <a:lnTo>
                    <a:pt x="2288766" y="0"/>
                  </a:lnTo>
                  <a:lnTo>
                    <a:pt x="3176561" y="0"/>
                  </a:lnTo>
                  <a:lnTo>
                    <a:pt x="3176561" y="89683"/>
                  </a:lnTo>
                  <a:cubicBezTo>
                    <a:pt x="3263965" y="89683"/>
                    <a:pt x="3334709" y="181073"/>
                    <a:pt x="3334709" y="293308"/>
                  </a:cubicBezTo>
                  <a:cubicBezTo>
                    <a:pt x="3334709" y="406112"/>
                    <a:pt x="3263965" y="497501"/>
                    <a:pt x="3176561" y="497501"/>
                  </a:cubicBezTo>
                  <a:lnTo>
                    <a:pt x="3176561" y="586617"/>
                  </a:lnTo>
                  <a:lnTo>
                    <a:pt x="2288766" y="586617"/>
                  </a:lnTo>
                  <a:lnTo>
                    <a:pt x="2000942" y="586617"/>
                  </a:lnTo>
                  <a:lnTo>
                    <a:pt x="1175620" y="586617"/>
                  </a:lnTo>
                  <a:lnTo>
                    <a:pt x="614119" y="586617"/>
                  </a:lnTo>
                  <a:lnTo>
                    <a:pt x="0" y="586617"/>
                  </a:lnTo>
                  <a:lnTo>
                    <a:pt x="0" y="522895"/>
                  </a:lnTo>
                  <a:cubicBezTo>
                    <a:pt x="89092" y="509346"/>
                    <a:pt x="158149" y="411750"/>
                    <a:pt x="158149" y="293308"/>
                  </a:cubicBezTo>
                  <a:cubicBezTo>
                    <a:pt x="158149" y="174867"/>
                    <a:pt x="89092" y="77839"/>
                    <a:pt x="0" y="6429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22000">
                  <a:srgbClr val="9AC8F2"/>
                </a:gs>
                <a:gs pos="100000">
                  <a:srgbClr val="6DB0ED">
                    <a:alpha val="55000"/>
                  </a:srgbClr>
                </a:gs>
              </a:gsLst>
              <a:lin ang="0" scaled="1"/>
            </a:gradFill>
            <a:ln>
              <a:noFill/>
            </a:ln>
            <a:effectLst>
              <a:outerShdw blurRad="63500" dist="101600" dir="8100000" algn="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068288" y="3527528"/>
              <a:ext cx="2638544" cy="52322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lo-LA" sz="1400">
                  <a:latin typeface="Phetsarath OT" panose="02000500000000020004" pitchFamily="2" charset="0"/>
                  <a:cs typeface="Phetsarath OT" panose="02000500000000020004" pitchFamily="2" charset="0"/>
                </a:rPr>
                <a:t>ປະກັນຄຸນນະພາບ ຂອງວຽກງານອາຊີວະສຶກສາ</a:t>
              </a:r>
              <a:endParaRPr lang="en-US" sz="1400"/>
            </a:p>
          </p:txBody>
        </p:sp>
        <p:sp>
          <p:nvSpPr>
            <p:cNvPr id="75" name="Google Shape;1211;p28"/>
            <p:cNvSpPr/>
            <p:nvPr/>
          </p:nvSpPr>
          <p:spPr>
            <a:xfrm>
              <a:off x="6431228" y="3435950"/>
              <a:ext cx="530554" cy="5867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b="1">
                  <a:ln w="0"/>
                  <a:solidFill>
                    <a:schemeClr val="bg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2000" b="1">
                <a:ln w="0"/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361E30-F01A-F23F-7FF5-9975DA0106D6}"/>
              </a:ext>
            </a:extLst>
          </p:cNvPr>
          <p:cNvGrpSpPr/>
          <p:nvPr/>
        </p:nvGrpSpPr>
        <p:grpSpPr>
          <a:xfrm>
            <a:off x="665018" y="4497995"/>
            <a:ext cx="3661999" cy="591191"/>
            <a:chOff x="6642059" y="4081347"/>
            <a:chExt cx="3775173" cy="591191"/>
          </a:xfrm>
        </p:grpSpPr>
        <p:sp>
          <p:nvSpPr>
            <p:cNvPr id="77" name="Rounded Rectangle 76"/>
            <p:cNvSpPr/>
            <p:nvPr/>
          </p:nvSpPr>
          <p:spPr>
            <a:xfrm>
              <a:off x="6661570" y="4174032"/>
              <a:ext cx="653347" cy="412183"/>
            </a:xfrm>
            <a:prstGeom prst="roundRect">
              <a:avLst>
                <a:gd name="adj" fmla="val 33731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44000">
                  <a:srgbClr val="9AC8F2"/>
                </a:gs>
                <a:gs pos="100000">
                  <a:srgbClr val="6DB0ED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" dist="101600" dir="8100000" algn="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7065320" y="4081347"/>
              <a:ext cx="3351912" cy="586617"/>
            </a:xfrm>
            <a:custGeom>
              <a:avLst/>
              <a:gdLst>
                <a:gd name="connsiteX0" fmla="*/ 0 w 3351912"/>
                <a:gd name="connsiteY0" fmla="*/ 0 h 586617"/>
                <a:gd name="connsiteX1" fmla="*/ 897060 w 3351912"/>
                <a:gd name="connsiteY1" fmla="*/ 0 h 586617"/>
                <a:gd name="connsiteX2" fmla="*/ 1137143 w 3351912"/>
                <a:gd name="connsiteY2" fmla="*/ 0 h 586617"/>
                <a:gd name="connsiteX3" fmla="*/ 2062228 w 3351912"/>
                <a:gd name="connsiteY3" fmla="*/ 0 h 586617"/>
                <a:gd name="connsiteX4" fmla="*/ 2251900 w 3351912"/>
                <a:gd name="connsiteY4" fmla="*/ 0 h 586617"/>
                <a:gd name="connsiteX5" fmla="*/ 3199370 w 3351912"/>
                <a:gd name="connsiteY5" fmla="*/ 0 h 586617"/>
                <a:gd name="connsiteX6" fmla="*/ 3199370 w 3351912"/>
                <a:gd name="connsiteY6" fmla="*/ 89684 h 586617"/>
                <a:gd name="connsiteX7" fmla="*/ 3351912 w 3351912"/>
                <a:gd name="connsiteY7" fmla="*/ 293308 h 586617"/>
                <a:gd name="connsiteX8" fmla="*/ 3199370 w 3351912"/>
                <a:gd name="connsiteY8" fmla="*/ 497501 h 586617"/>
                <a:gd name="connsiteX9" fmla="*/ 3199370 w 3351912"/>
                <a:gd name="connsiteY9" fmla="*/ 586617 h 586617"/>
                <a:gd name="connsiteX10" fmla="*/ 2251900 w 3351912"/>
                <a:gd name="connsiteY10" fmla="*/ 586617 h 586617"/>
                <a:gd name="connsiteX11" fmla="*/ 2062228 w 3351912"/>
                <a:gd name="connsiteY11" fmla="*/ 586617 h 586617"/>
                <a:gd name="connsiteX12" fmla="*/ 1137143 w 3351912"/>
                <a:gd name="connsiteY12" fmla="*/ 586617 h 586617"/>
                <a:gd name="connsiteX13" fmla="*/ 897060 w 3351912"/>
                <a:gd name="connsiteY13" fmla="*/ 586617 h 586617"/>
                <a:gd name="connsiteX14" fmla="*/ 0 w 3351912"/>
                <a:gd name="connsiteY14" fmla="*/ 586617 h 586617"/>
                <a:gd name="connsiteX15" fmla="*/ 0 w 3351912"/>
                <a:gd name="connsiteY15" fmla="*/ 522895 h 586617"/>
                <a:gd name="connsiteX16" fmla="*/ 152542 w 3351912"/>
                <a:gd name="connsiteY16" fmla="*/ 293308 h 586617"/>
                <a:gd name="connsiteX17" fmla="*/ 0 w 3351912"/>
                <a:gd name="connsiteY17" fmla="*/ 64290 h 58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1912" h="586617">
                  <a:moveTo>
                    <a:pt x="0" y="0"/>
                  </a:moveTo>
                  <a:lnTo>
                    <a:pt x="897060" y="0"/>
                  </a:lnTo>
                  <a:lnTo>
                    <a:pt x="1137143" y="0"/>
                  </a:lnTo>
                  <a:lnTo>
                    <a:pt x="2062228" y="0"/>
                  </a:lnTo>
                  <a:lnTo>
                    <a:pt x="2251900" y="0"/>
                  </a:lnTo>
                  <a:lnTo>
                    <a:pt x="3199370" y="0"/>
                  </a:lnTo>
                  <a:lnTo>
                    <a:pt x="3199370" y="89684"/>
                  </a:lnTo>
                  <a:cubicBezTo>
                    <a:pt x="3283875" y="89684"/>
                    <a:pt x="3351912" y="181073"/>
                    <a:pt x="3351912" y="293308"/>
                  </a:cubicBezTo>
                  <a:cubicBezTo>
                    <a:pt x="3351912" y="406112"/>
                    <a:pt x="3283875" y="497501"/>
                    <a:pt x="3199370" y="497501"/>
                  </a:cubicBezTo>
                  <a:lnTo>
                    <a:pt x="3199370" y="586617"/>
                  </a:lnTo>
                  <a:lnTo>
                    <a:pt x="2251900" y="586617"/>
                  </a:lnTo>
                  <a:lnTo>
                    <a:pt x="2062228" y="586617"/>
                  </a:lnTo>
                  <a:lnTo>
                    <a:pt x="1137143" y="586617"/>
                  </a:lnTo>
                  <a:lnTo>
                    <a:pt x="897060" y="586617"/>
                  </a:lnTo>
                  <a:lnTo>
                    <a:pt x="0" y="586617"/>
                  </a:lnTo>
                  <a:lnTo>
                    <a:pt x="0" y="522895"/>
                  </a:lnTo>
                  <a:cubicBezTo>
                    <a:pt x="85783" y="509346"/>
                    <a:pt x="152542" y="411750"/>
                    <a:pt x="152542" y="293308"/>
                  </a:cubicBezTo>
                  <a:cubicBezTo>
                    <a:pt x="152542" y="174867"/>
                    <a:pt x="85783" y="77839"/>
                    <a:pt x="0" y="6429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22000">
                  <a:srgbClr val="9AC8F2"/>
                </a:gs>
                <a:gs pos="100000">
                  <a:srgbClr val="6DB0ED">
                    <a:alpha val="55000"/>
                  </a:srgbClr>
                </a:gs>
              </a:gsLst>
              <a:lin ang="0" scaled="1"/>
            </a:gradFill>
            <a:ln>
              <a:noFill/>
            </a:ln>
            <a:effectLst>
              <a:outerShdw blurRad="63500" dist="101600" dir="8100000" algn="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287446" y="4143760"/>
              <a:ext cx="2834295" cy="52322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lo-LA" sz="1400">
                  <a:latin typeface="Phetsarath OT" panose="02000500000000020004" pitchFamily="2" charset="0"/>
                  <a:cs typeface="Phetsarath OT" panose="02000500000000020004" pitchFamily="2" charset="0"/>
                </a:rPr>
                <a:t>ພັດທະນາລະບົບຂໍ້ມູນ-ຂ່າວສານ</a:t>
              </a:r>
            </a:p>
            <a:p>
              <a:r>
                <a:rPr lang="lo-LA" sz="1400">
                  <a:latin typeface="Phetsarath OT" panose="02000500000000020004" pitchFamily="2" charset="0"/>
                  <a:cs typeface="Phetsarath OT" panose="02000500000000020004" pitchFamily="2" charset="0"/>
                </a:rPr>
                <a:t>ອາຊີວະສຶກສາ</a:t>
              </a:r>
              <a:endParaRPr lang="en-US" sz="1400"/>
            </a:p>
          </p:txBody>
        </p:sp>
        <p:sp>
          <p:nvSpPr>
            <p:cNvPr id="78" name="Google Shape;1211;p28"/>
            <p:cNvSpPr/>
            <p:nvPr/>
          </p:nvSpPr>
          <p:spPr>
            <a:xfrm>
              <a:off x="6642059" y="4085826"/>
              <a:ext cx="530554" cy="5867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b="1">
                  <a:ln w="0"/>
                  <a:solidFill>
                    <a:schemeClr val="bg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</a:t>
              </a:r>
              <a:endParaRPr sz="2000" b="1">
                <a:ln w="0"/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BB3F092-0B71-E63B-687D-944A3FDA9F6D}"/>
              </a:ext>
            </a:extLst>
          </p:cNvPr>
          <p:cNvSpPr txBox="1"/>
          <p:nvPr/>
        </p:nvSpPr>
        <p:spPr>
          <a:xfrm>
            <a:off x="4855281" y="1331965"/>
            <a:ext cx="47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23DEA9-0354-8401-A670-FFB8D9E10E76}"/>
              </a:ext>
            </a:extLst>
          </p:cNvPr>
          <p:cNvSpPr txBox="1"/>
          <p:nvPr/>
        </p:nvSpPr>
        <p:spPr>
          <a:xfrm>
            <a:off x="4855617" y="1944130"/>
            <a:ext cx="47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3C3195-7F6E-37DB-7B39-B7D08E18FEA9}"/>
              </a:ext>
            </a:extLst>
          </p:cNvPr>
          <p:cNvSpPr txBox="1"/>
          <p:nvPr/>
        </p:nvSpPr>
        <p:spPr>
          <a:xfrm>
            <a:off x="4861613" y="2597019"/>
            <a:ext cx="474294" cy="47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893D0E-3A45-02C3-3162-5BEFCEF6CF68}"/>
              </a:ext>
            </a:extLst>
          </p:cNvPr>
          <p:cNvSpPr txBox="1"/>
          <p:nvPr/>
        </p:nvSpPr>
        <p:spPr>
          <a:xfrm>
            <a:off x="4861612" y="3199660"/>
            <a:ext cx="474294" cy="47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6B75BE-E7EF-E2DF-988D-ECB16971D640}"/>
              </a:ext>
            </a:extLst>
          </p:cNvPr>
          <p:cNvSpPr txBox="1"/>
          <p:nvPr/>
        </p:nvSpPr>
        <p:spPr>
          <a:xfrm>
            <a:off x="4866965" y="3915726"/>
            <a:ext cx="474294" cy="47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0571F8-E374-BDF6-9485-FF37DC1C5C80}"/>
              </a:ext>
            </a:extLst>
          </p:cNvPr>
          <p:cNvSpPr txBox="1"/>
          <p:nvPr/>
        </p:nvSpPr>
        <p:spPr>
          <a:xfrm>
            <a:off x="5385578" y="1477297"/>
            <a:ext cx="2730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400">
                <a:latin typeface="Phetsarath OT" panose="02000500000000020004" pitchFamily="2" charset="0"/>
                <a:cs typeface="Phetsarath OT" panose="02000500000000020004" pitchFamily="2" charset="0"/>
              </a:rPr>
              <a:t>ການເຂົ້າເຖິງວຽກງານອາຊີວະສຶກສາ</a:t>
            </a:r>
            <a:endParaRPr lang="en-US" sz="140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F69F6A-E656-98E6-DB8B-C86ABE52A886}"/>
              </a:ext>
            </a:extLst>
          </p:cNvPr>
          <p:cNvSpPr txBox="1"/>
          <p:nvPr/>
        </p:nvSpPr>
        <p:spPr>
          <a:xfrm>
            <a:off x="4824298" y="4563581"/>
            <a:ext cx="474294" cy="47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1E5684-4C9B-4BD0-EAF4-531D8EC223A8}"/>
              </a:ext>
            </a:extLst>
          </p:cNvPr>
          <p:cNvSpPr txBox="1"/>
          <p:nvPr/>
        </p:nvSpPr>
        <p:spPr>
          <a:xfrm>
            <a:off x="5353790" y="2108406"/>
            <a:ext cx="2452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400">
                <a:latin typeface="Phetsarath OT" panose="02000500000000020004" pitchFamily="2" charset="0"/>
                <a:cs typeface="Phetsarath OT" panose="02000500000000020004" pitchFamily="2" charset="0"/>
              </a:rPr>
              <a:t>ຄວາມສອດຄ່ອງໃນການສະໜອງ</a:t>
            </a:r>
            <a:endParaRPr lang="en-US" sz="140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325630-F3F1-2EF9-848C-06070F1E9E45}"/>
              </a:ext>
            </a:extLst>
          </p:cNvPr>
          <p:cNvSpPr txBox="1"/>
          <p:nvPr/>
        </p:nvSpPr>
        <p:spPr>
          <a:xfrm>
            <a:off x="5371124" y="2709714"/>
            <a:ext cx="2452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400">
                <a:latin typeface="Phetsarath OT" panose="02000500000000020004" pitchFamily="2" charset="0"/>
                <a:cs typeface="Phetsarath OT" panose="02000500000000020004" pitchFamily="2" charset="0"/>
              </a:rPr>
              <a:t>ຄຸນນະພາບຂອງການສະໜອງ</a:t>
            </a:r>
            <a:endParaRPr lang="en-US" sz="140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58DD78B-FFFD-7170-9E71-642E2A76EFF8}"/>
              </a:ext>
            </a:extLst>
          </p:cNvPr>
          <p:cNvSpPr txBox="1"/>
          <p:nvPr/>
        </p:nvSpPr>
        <p:spPr>
          <a:xfrm>
            <a:off x="5418208" y="3329050"/>
            <a:ext cx="2452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400">
                <a:latin typeface="Phetsarath OT" panose="02000500000000020004" pitchFamily="2" charset="0"/>
                <a:cs typeface="Phetsarath OT" panose="02000500000000020004" pitchFamily="2" charset="0"/>
              </a:rPr>
              <a:t>ພັດທະນາຄູວິຊາຊີບ</a:t>
            </a:r>
            <a:endParaRPr lang="en-US" sz="140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F54BCBA-5B35-BAD3-B940-7795296CBA7B}"/>
              </a:ext>
            </a:extLst>
          </p:cNvPr>
          <p:cNvSpPr txBox="1"/>
          <p:nvPr/>
        </p:nvSpPr>
        <p:spPr>
          <a:xfrm>
            <a:off x="5390383" y="4593018"/>
            <a:ext cx="2452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400">
                <a:latin typeface="Phetsarath OT" panose="02000500000000020004" pitchFamily="2" charset="0"/>
                <a:cs typeface="Phetsarath OT" panose="02000500000000020004" pitchFamily="2" charset="0"/>
              </a:rPr>
              <a:t>ການບໍລິຫານ-ຄຸ້ມຄອງອາຊີວະສຶກສາ</a:t>
            </a:r>
            <a:endParaRPr lang="en-US" sz="140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A65B264-96C3-6701-D4E0-3A45DE9531E2}"/>
              </a:ext>
            </a:extLst>
          </p:cNvPr>
          <p:cNvSpPr txBox="1"/>
          <p:nvPr/>
        </p:nvSpPr>
        <p:spPr>
          <a:xfrm>
            <a:off x="5390383" y="5190146"/>
            <a:ext cx="2452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400">
                <a:latin typeface="Phetsarath OT" panose="02000500000000020004" pitchFamily="2" charset="0"/>
                <a:cs typeface="Phetsarath OT" panose="02000500000000020004" pitchFamily="2" charset="0"/>
              </a:rPr>
              <a:t>ຄວາມສາມາດ</a:t>
            </a:r>
            <a:endParaRPr lang="en-US" sz="140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1400">
                <a:latin typeface="Phetsarath OT" panose="02000500000000020004" pitchFamily="2" charset="0"/>
                <a:cs typeface="Phetsarath OT" panose="02000500000000020004" pitchFamily="2" charset="0"/>
              </a:rPr>
              <a:t>ດ້ານການເງິນອາຊີວະສຶກສາ</a:t>
            </a:r>
            <a:endParaRPr lang="en-US" sz="140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02" name="Rounded Rectangle 76">
            <a:extLst>
              <a:ext uri="{FF2B5EF4-FFF2-40B4-BE49-F238E27FC236}">
                <a16:creationId xmlns:a16="http://schemas.microsoft.com/office/drawing/2014/main" id="{961B1662-E745-FA4B-7BF3-00F83CC44766}"/>
              </a:ext>
            </a:extLst>
          </p:cNvPr>
          <p:cNvSpPr/>
          <p:nvPr/>
        </p:nvSpPr>
        <p:spPr>
          <a:xfrm>
            <a:off x="8626958" y="1384095"/>
            <a:ext cx="547770" cy="412183"/>
          </a:xfrm>
          <a:prstGeom prst="roundRect">
            <a:avLst>
              <a:gd name="adj" fmla="val 3373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dist="1016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3" name="Freeform 192">
            <a:extLst>
              <a:ext uri="{FF2B5EF4-FFF2-40B4-BE49-F238E27FC236}">
                <a16:creationId xmlns:a16="http://schemas.microsoft.com/office/drawing/2014/main" id="{51C4A6AD-81D4-8D7F-7F4C-F7796585CDC5}"/>
              </a:ext>
            </a:extLst>
          </p:cNvPr>
          <p:cNvSpPr/>
          <p:nvPr/>
        </p:nvSpPr>
        <p:spPr>
          <a:xfrm>
            <a:off x="8965464" y="1291410"/>
            <a:ext cx="2810259" cy="586617"/>
          </a:xfrm>
          <a:custGeom>
            <a:avLst/>
            <a:gdLst>
              <a:gd name="connsiteX0" fmla="*/ 0 w 3351912"/>
              <a:gd name="connsiteY0" fmla="*/ 0 h 586617"/>
              <a:gd name="connsiteX1" fmla="*/ 897060 w 3351912"/>
              <a:gd name="connsiteY1" fmla="*/ 0 h 586617"/>
              <a:gd name="connsiteX2" fmla="*/ 1137143 w 3351912"/>
              <a:gd name="connsiteY2" fmla="*/ 0 h 586617"/>
              <a:gd name="connsiteX3" fmla="*/ 2062228 w 3351912"/>
              <a:gd name="connsiteY3" fmla="*/ 0 h 586617"/>
              <a:gd name="connsiteX4" fmla="*/ 2251900 w 3351912"/>
              <a:gd name="connsiteY4" fmla="*/ 0 h 586617"/>
              <a:gd name="connsiteX5" fmla="*/ 3199370 w 3351912"/>
              <a:gd name="connsiteY5" fmla="*/ 0 h 586617"/>
              <a:gd name="connsiteX6" fmla="*/ 3199370 w 3351912"/>
              <a:gd name="connsiteY6" fmla="*/ 89684 h 586617"/>
              <a:gd name="connsiteX7" fmla="*/ 3351912 w 3351912"/>
              <a:gd name="connsiteY7" fmla="*/ 293308 h 586617"/>
              <a:gd name="connsiteX8" fmla="*/ 3199370 w 3351912"/>
              <a:gd name="connsiteY8" fmla="*/ 497501 h 586617"/>
              <a:gd name="connsiteX9" fmla="*/ 3199370 w 3351912"/>
              <a:gd name="connsiteY9" fmla="*/ 586617 h 586617"/>
              <a:gd name="connsiteX10" fmla="*/ 2251900 w 3351912"/>
              <a:gd name="connsiteY10" fmla="*/ 586617 h 586617"/>
              <a:gd name="connsiteX11" fmla="*/ 2062228 w 3351912"/>
              <a:gd name="connsiteY11" fmla="*/ 586617 h 586617"/>
              <a:gd name="connsiteX12" fmla="*/ 1137143 w 3351912"/>
              <a:gd name="connsiteY12" fmla="*/ 586617 h 586617"/>
              <a:gd name="connsiteX13" fmla="*/ 897060 w 3351912"/>
              <a:gd name="connsiteY13" fmla="*/ 586617 h 586617"/>
              <a:gd name="connsiteX14" fmla="*/ 0 w 3351912"/>
              <a:gd name="connsiteY14" fmla="*/ 586617 h 586617"/>
              <a:gd name="connsiteX15" fmla="*/ 0 w 3351912"/>
              <a:gd name="connsiteY15" fmla="*/ 522895 h 586617"/>
              <a:gd name="connsiteX16" fmla="*/ 152542 w 3351912"/>
              <a:gd name="connsiteY16" fmla="*/ 293308 h 586617"/>
              <a:gd name="connsiteX17" fmla="*/ 0 w 3351912"/>
              <a:gd name="connsiteY17" fmla="*/ 64290 h 58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1912" h="586617">
                <a:moveTo>
                  <a:pt x="0" y="0"/>
                </a:moveTo>
                <a:lnTo>
                  <a:pt x="897060" y="0"/>
                </a:lnTo>
                <a:lnTo>
                  <a:pt x="1137143" y="0"/>
                </a:lnTo>
                <a:lnTo>
                  <a:pt x="2062228" y="0"/>
                </a:lnTo>
                <a:lnTo>
                  <a:pt x="2251900" y="0"/>
                </a:lnTo>
                <a:lnTo>
                  <a:pt x="3199370" y="0"/>
                </a:lnTo>
                <a:lnTo>
                  <a:pt x="3199370" y="89684"/>
                </a:lnTo>
                <a:cubicBezTo>
                  <a:pt x="3283875" y="89684"/>
                  <a:pt x="3351912" y="181073"/>
                  <a:pt x="3351912" y="293308"/>
                </a:cubicBezTo>
                <a:cubicBezTo>
                  <a:pt x="3351912" y="406112"/>
                  <a:pt x="3283875" y="497501"/>
                  <a:pt x="3199370" y="497501"/>
                </a:cubicBezTo>
                <a:lnTo>
                  <a:pt x="3199370" y="586617"/>
                </a:lnTo>
                <a:lnTo>
                  <a:pt x="2251900" y="586617"/>
                </a:lnTo>
                <a:lnTo>
                  <a:pt x="2062228" y="586617"/>
                </a:lnTo>
                <a:lnTo>
                  <a:pt x="1137143" y="586617"/>
                </a:lnTo>
                <a:lnTo>
                  <a:pt x="897060" y="586617"/>
                </a:lnTo>
                <a:lnTo>
                  <a:pt x="0" y="586617"/>
                </a:lnTo>
                <a:lnTo>
                  <a:pt x="0" y="522895"/>
                </a:lnTo>
                <a:cubicBezTo>
                  <a:pt x="85783" y="509346"/>
                  <a:pt x="152542" y="411750"/>
                  <a:pt x="152542" y="293308"/>
                </a:cubicBezTo>
                <a:cubicBezTo>
                  <a:pt x="152542" y="174867"/>
                  <a:pt x="85783" y="77839"/>
                  <a:pt x="0" y="642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63500" dist="1016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5" name="Google Shape;1211;p28">
            <a:extLst>
              <a:ext uri="{FF2B5EF4-FFF2-40B4-BE49-F238E27FC236}">
                <a16:creationId xmlns:a16="http://schemas.microsoft.com/office/drawing/2014/main" id="{2D0C6956-78E6-99EF-EA0C-1B1C053D781B}"/>
              </a:ext>
            </a:extLst>
          </p:cNvPr>
          <p:cNvSpPr/>
          <p:nvPr/>
        </p:nvSpPr>
        <p:spPr>
          <a:xfrm>
            <a:off x="8610600" y="1295889"/>
            <a:ext cx="444819" cy="58671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ln w="0"/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sz="2400" b="1">
              <a:ln w="0"/>
              <a:solidFill>
                <a:schemeClr val="bg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8" name="Rounded Rectangle 76">
            <a:extLst>
              <a:ext uri="{FF2B5EF4-FFF2-40B4-BE49-F238E27FC236}">
                <a16:creationId xmlns:a16="http://schemas.microsoft.com/office/drawing/2014/main" id="{8BFA7189-20F3-160C-22F4-6B172184743B}"/>
              </a:ext>
            </a:extLst>
          </p:cNvPr>
          <p:cNvSpPr/>
          <p:nvPr/>
        </p:nvSpPr>
        <p:spPr>
          <a:xfrm>
            <a:off x="8626958" y="2046335"/>
            <a:ext cx="547770" cy="412183"/>
          </a:xfrm>
          <a:prstGeom prst="roundRect">
            <a:avLst>
              <a:gd name="adj" fmla="val 3373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dist="1016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9" name="Freeform 192">
            <a:extLst>
              <a:ext uri="{FF2B5EF4-FFF2-40B4-BE49-F238E27FC236}">
                <a16:creationId xmlns:a16="http://schemas.microsoft.com/office/drawing/2014/main" id="{E465EFFB-5F7B-D6F2-317E-121FB69A9368}"/>
              </a:ext>
            </a:extLst>
          </p:cNvPr>
          <p:cNvSpPr/>
          <p:nvPr/>
        </p:nvSpPr>
        <p:spPr>
          <a:xfrm>
            <a:off x="8965464" y="1939188"/>
            <a:ext cx="2810259" cy="586617"/>
          </a:xfrm>
          <a:custGeom>
            <a:avLst/>
            <a:gdLst>
              <a:gd name="connsiteX0" fmla="*/ 0 w 3351912"/>
              <a:gd name="connsiteY0" fmla="*/ 0 h 586617"/>
              <a:gd name="connsiteX1" fmla="*/ 897060 w 3351912"/>
              <a:gd name="connsiteY1" fmla="*/ 0 h 586617"/>
              <a:gd name="connsiteX2" fmla="*/ 1137143 w 3351912"/>
              <a:gd name="connsiteY2" fmla="*/ 0 h 586617"/>
              <a:gd name="connsiteX3" fmla="*/ 2062228 w 3351912"/>
              <a:gd name="connsiteY3" fmla="*/ 0 h 586617"/>
              <a:gd name="connsiteX4" fmla="*/ 2251900 w 3351912"/>
              <a:gd name="connsiteY4" fmla="*/ 0 h 586617"/>
              <a:gd name="connsiteX5" fmla="*/ 3199370 w 3351912"/>
              <a:gd name="connsiteY5" fmla="*/ 0 h 586617"/>
              <a:gd name="connsiteX6" fmla="*/ 3199370 w 3351912"/>
              <a:gd name="connsiteY6" fmla="*/ 89684 h 586617"/>
              <a:gd name="connsiteX7" fmla="*/ 3351912 w 3351912"/>
              <a:gd name="connsiteY7" fmla="*/ 293308 h 586617"/>
              <a:gd name="connsiteX8" fmla="*/ 3199370 w 3351912"/>
              <a:gd name="connsiteY8" fmla="*/ 497501 h 586617"/>
              <a:gd name="connsiteX9" fmla="*/ 3199370 w 3351912"/>
              <a:gd name="connsiteY9" fmla="*/ 586617 h 586617"/>
              <a:gd name="connsiteX10" fmla="*/ 2251900 w 3351912"/>
              <a:gd name="connsiteY10" fmla="*/ 586617 h 586617"/>
              <a:gd name="connsiteX11" fmla="*/ 2062228 w 3351912"/>
              <a:gd name="connsiteY11" fmla="*/ 586617 h 586617"/>
              <a:gd name="connsiteX12" fmla="*/ 1137143 w 3351912"/>
              <a:gd name="connsiteY12" fmla="*/ 586617 h 586617"/>
              <a:gd name="connsiteX13" fmla="*/ 897060 w 3351912"/>
              <a:gd name="connsiteY13" fmla="*/ 586617 h 586617"/>
              <a:gd name="connsiteX14" fmla="*/ 0 w 3351912"/>
              <a:gd name="connsiteY14" fmla="*/ 586617 h 586617"/>
              <a:gd name="connsiteX15" fmla="*/ 0 w 3351912"/>
              <a:gd name="connsiteY15" fmla="*/ 522895 h 586617"/>
              <a:gd name="connsiteX16" fmla="*/ 152542 w 3351912"/>
              <a:gd name="connsiteY16" fmla="*/ 293308 h 586617"/>
              <a:gd name="connsiteX17" fmla="*/ 0 w 3351912"/>
              <a:gd name="connsiteY17" fmla="*/ 64290 h 58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1912" h="586617">
                <a:moveTo>
                  <a:pt x="0" y="0"/>
                </a:moveTo>
                <a:lnTo>
                  <a:pt x="897060" y="0"/>
                </a:lnTo>
                <a:lnTo>
                  <a:pt x="1137143" y="0"/>
                </a:lnTo>
                <a:lnTo>
                  <a:pt x="2062228" y="0"/>
                </a:lnTo>
                <a:lnTo>
                  <a:pt x="2251900" y="0"/>
                </a:lnTo>
                <a:lnTo>
                  <a:pt x="3199370" y="0"/>
                </a:lnTo>
                <a:lnTo>
                  <a:pt x="3199370" y="89684"/>
                </a:lnTo>
                <a:cubicBezTo>
                  <a:pt x="3283875" y="89684"/>
                  <a:pt x="3351912" y="181073"/>
                  <a:pt x="3351912" y="293308"/>
                </a:cubicBezTo>
                <a:cubicBezTo>
                  <a:pt x="3351912" y="406112"/>
                  <a:pt x="3283875" y="497501"/>
                  <a:pt x="3199370" y="497501"/>
                </a:cubicBezTo>
                <a:lnTo>
                  <a:pt x="3199370" y="586617"/>
                </a:lnTo>
                <a:lnTo>
                  <a:pt x="2251900" y="586617"/>
                </a:lnTo>
                <a:lnTo>
                  <a:pt x="2062228" y="586617"/>
                </a:lnTo>
                <a:lnTo>
                  <a:pt x="1137143" y="586617"/>
                </a:lnTo>
                <a:lnTo>
                  <a:pt x="897060" y="586617"/>
                </a:lnTo>
                <a:lnTo>
                  <a:pt x="0" y="586617"/>
                </a:lnTo>
                <a:lnTo>
                  <a:pt x="0" y="522895"/>
                </a:lnTo>
                <a:cubicBezTo>
                  <a:pt x="85783" y="509346"/>
                  <a:pt x="152542" y="411750"/>
                  <a:pt x="152542" y="293308"/>
                </a:cubicBezTo>
                <a:cubicBezTo>
                  <a:pt x="152542" y="174867"/>
                  <a:pt x="85783" y="77839"/>
                  <a:pt x="0" y="642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63500" dist="1016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1" name="Google Shape;1211;p28">
            <a:extLst>
              <a:ext uri="{FF2B5EF4-FFF2-40B4-BE49-F238E27FC236}">
                <a16:creationId xmlns:a16="http://schemas.microsoft.com/office/drawing/2014/main" id="{FBAEE7AE-822E-5CBB-015D-3AAEB88DFAF5}"/>
              </a:ext>
            </a:extLst>
          </p:cNvPr>
          <p:cNvSpPr/>
          <p:nvPr/>
        </p:nvSpPr>
        <p:spPr>
          <a:xfrm>
            <a:off x="8610600" y="1958129"/>
            <a:ext cx="444819" cy="58671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ln w="0"/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sz="2400" b="1">
              <a:ln w="0"/>
              <a:solidFill>
                <a:schemeClr val="bg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" name="Rounded Rectangle 76">
            <a:extLst>
              <a:ext uri="{FF2B5EF4-FFF2-40B4-BE49-F238E27FC236}">
                <a16:creationId xmlns:a16="http://schemas.microsoft.com/office/drawing/2014/main" id="{05848484-88AA-0F8F-EA11-3CFF82258270}"/>
              </a:ext>
            </a:extLst>
          </p:cNvPr>
          <p:cNvSpPr/>
          <p:nvPr/>
        </p:nvSpPr>
        <p:spPr>
          <a:xfrm>
            <a:off x="8626958" y="2691639"/>
            <a:ext cx="547770" cy="412183"/>
          </a:xfrm>
          <a:prstGeom prst="roundRect">
            <a:avLst>
              <a:gd name="adj" fmla="val 3373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dist="1016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" name="Freeform 192">
            <a:extLst>
              <a:ext uri="{FF2B5EF4-FFF2-40B4-BE49-F238E27FC236}">
                <a16:creationId xmlns:a16="http://schemas.microsoft.com/office/drawing/2014/main" id="{B371560B-915A-6BF9-D2F3-D704491F8367}"/>
              </a:ext>
            </a:extLst>
          </p:cNvPr>
          <p:cNvSpPr/>
          <p:nvPr/>
        </p:nvSpPr>
        <p:spPr>
          <a:xfrm>
            <a:off x="8965464" y="2586966"/>
            <a:ext cx="2810259" cy="586617"/>
          </a:xfrm>
          <a:custGeom>
            <a:avLst/>
            <a:gdLst>
              <a:gd name="connsiteX0" fmla="*/ 0 w 3351912"/>
              <a:gd name="connsiteY0" fmla="*/ 0 h 586617"/>
              <a:gd name="connsiteX1" fmla="*/ 897060 w 3351912"/>
              <a:gd name="connsiteY1" fmla="*/ 0 h 586617"/>
              <a:gd name="connsiteX2" fmla="*/ 1137143 w 3351912"/>
              <a:gd name="connsiteY2" fmla="*/ 0 h 586617"/>
              <a:gd name="connsiteX3" fmla="*/ 2062228 w 3351912"/>
              <a:gd name="connsiteY3" fmla="*/ 0 h 586617"/>
              <a:gd name="connsiteX4" fmla="*/ 2251900 w 3351912"/>
              <a:gd name="connsiteY4" fmla="*/ 0 h 586617"/>
              <a:gd name="connsiteX5" fmla="*/ 3199370 w 3351912"/>
              <a:gd name="connsiteY5" fmla="*/ 0 h 586617"/>
              <a:gd name="connsiteX6" fmla="*/ 3199370 w 3351912"/>
              <a:gd name="connsiteY6" fmla="*/ 89684 h 586617"/>
              <a:gd name="connsiteX7" fmla="*/ 3351912 w 3351912"/>
              <a:gd name="connsiteY7" fmla="*/ 293308 h 586617"/>
              <a:gd name="connsiteX8" fmla="*/ 3199370 w 3351912"/>
              <a:gd name="connsiteY8" fmla="*/ 497501 h 586617"/>
              <a:gd name="connsiteX9" fmla="*/ 3199370 w 3351912"/>
              <a:gd name="connsiteY9" fmla="*/ 586617 h 586617"/>
              <a:gd name="connsiteX10" fmla="*/ 2251900 w 3351912"/>
              <a:gd name="connsiteY10" fmla="*/ 586617 h 586617"/>
              <a:gd name="connsiteX11" fmla="*/ 2062228 w 3351912"/>
              <a:gd name="connsiteY11" fmla="*/ 586617 h 586617"/>
              <a:gd name="connsiteX12" fmla="*/ 1137143 w 3351912"/>
              <a:gd name="connsiteY12" fmla="*/ 586617 h 586617"/>
              <a:gd name="connsiteX13" fmla="*/ 897060 w 3351912"/>
              <a:gd name="connsiteY13" fmla="*/ 586617 h 586617"/>
              <a:gd name="connsiteX14" fmla="*/ 0 w 3351912"/>
              <a:gd name="connsiteY14" fmla="*/ 586617 h 586617"/>
              <a:gd name="connsiteX15" fmla="*/ 0 w 3351912"/>
              <a:gd name="connsiteY15" fmla="*/ 522895 h 586617"/>
              <a:gd name="connsiteX16" fmla="*/ 152542 w 3351912"/>
              <a:gd name="connsiteY16" fmla="*/ 293308 h 586617"/>
              <a:gd name="connsiteX17" fmla="*/ 0 w 3351912"/>
              <a:gd name="connsiteY17" fmla="*/ 64290 h 58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1912" h="586617">
                <a:moveTo>
                  <a:pt x="0" y="0"/>
                </a:moveTo>
                <a:lnTo>
                  <a:pt x="897060" y="0"/>
                </a:lnTo>
                <a:lnTo>
                  <a:pt x="1137143" y="0"/>
                </a:lnTo>
                <a:lnTo>
                  <a:pt x="2062228" y="0"/>
                </a:lnTo>
                <a:lnTo>
                  <a:pt x="2251900" y="0"/>
                </a:lnTo>
                <a:lnTo>
                  <a:pt x="3199370" y="0"/>
                </a:lnTo>
                <a:lnTo>
                  <a:pt x="3199370" y="89684"/>
                </a:lnTo>
                <a:cubicBezTo>
                  <a:pt x="3283875" y="89684"/>
                  <a:pt x="3351912" y="181073"/>
                  <a:pt x="3351912" y="293308"/>
                </a:cubicBezTo>
                <a:cubicBezTo>
                  <a:pt x="3351912" y="406112"/>
                  <a:pt x="3283875" y="497501"/>
                  <a:pt x="3199370" y="497501"/>
                </a:cubicBezTo>
                <a:lnTo>
                  <a:pt x="3199370" y="586617"/>
                </a:lnTo>
                <a:lnTo>
                  <a:pt x="2251900" y="586617"/>
                </a:lnTo>
                <a:lnTo>
                  <a:pt x="2062228" y="586617"/>
                </a:lnTo>
                <a:lnTo>
                  <a:pt x="1137143" y="586617"/>
                </a:lnTo>
                <a:lnTo>
                  <a:pt x="897060" y="586617"/>
                </a:lnTo>
                <a:lnTo>
                  <a:pt x="0" y="586617"/>
                </a:lnTo>
                <a:lnTo>
                  <a:pt x="0" y="522895"/>
                </a:lnTo>
                <a:cubicBezTo>
                  <a:pt x="85783" y="509346"/>
                  <a:pt x="152542" y="411750"/>
                  <a:pt x="152542" y="293308"/>
                </a:cubicBezTo>
                <a:cubicBezTo>
                  <a:pt x="152542" y="174867"/>
                  <a:pt x="85783" y="77839"/>
                  <a:pt x="0" y="642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63500" dist="1016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9" name="Google Shape;1211;p28">
            <a:extLst>
              <a:ext uri="{FF2B5EF4-FFF2-40B4-BE49-F238E27FC236}">
                <a16:creationId xmlns:a16="http://schemas.microsoft.com/office/drawing/2014/main" id="{37D428EA-A6B7-4D08-7862-15B44A0A6B90}"/>
              </a:ext>
            </a:extLst>
          </p:cNvPr>
          <p:cNvSpPr/>
          <p:nvPr/>
        </p:nvSpPr>
        <p:spPr>
          <a:xfrm>
            <a:off x="8610600" y="2603433"/>
            <a:ext cx="444819" cy="58671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ln w="0"/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</a:t>
            </a:r>
            <a:endParaRPr sz="2400" b="1">
              <a:ln w="0"/>
              <a:solidFill>
                <a:schemeClr val="bg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1" name="Rounded Rectangle 76">
            <a:extLst>
              <a:ext uri="{FF2B5EF4-FFF2-40B4-BE49-F238E27FC236}">
                <a16:creationId xmlns:a16="http://schemas.microsoft.com/office/drawing/2014/main" id="{0C76978D-F8F2-5900-3BB8-A6B60A9FCDD8}"/>
              </a:ext>
            </a:extLst>
          </p:cNvPr>
          <p:cNvSpPr/>
          <p:nvPr/>
        </p:nvSpPr>
        <p:spPr>
          <a:xfrm>
            <a:off x="8626958" y="3345832"/>
            <a:ext cx="547770" cy="412183"/>
          </a:xfrm>
          <a:prstGeom prst="roundRect">
            <a:avLst>
              <a:gd name="adj" fmla="val 3373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dist="1016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2" name="Freeform 192">
            <a:extLst>
              <a:ext uri="{FF2B5EF4-FFF2-40B4-BE49-F238E27FC236}">
                <a16:creationId xmlns:a16="http://schemas.microsoft.com/office/drawing/2014/main" id="{C10BFF80-25E6-AD89-2810-99BE6EAFC800}"/>
              </a:ext>
            </a:extLst>
          </p:cNvPr>
          <p:cNvSpPr/>
          <p:nvPr/>
        </p:nvSpPr>
        <p:spPr>
          <a:xfrm>
            <a:off x="8969818" y="3234744"/>
            <a:ext cx="2810259" cy="586617"/>
          </a:xfrm>
          <a:custGeom>
            <a:avLst/>
            <a:gdLst>
              <a:gd name="connsiteX0" fmla="*/ 0 w 3351912"/>
              <a:gd name="connsiteY0" fmla="*/ 0 h 586617"/>
              <a:gd name="connsiteX1" fmla="*/ 897060 w 3351912"/>
              <a:gd name="connsiteY1" fmla="*/ 0 h 586617"/>
              <a:gd name="connsiteX2" fmla="*/ 1137143 w 3351912"/>
              <a:gd name="connsiteY2" fmla="*/ 0 h 586617"/>
              <a:gd name="connsiteX3" fmla="*/ 2062228 w 3351912"/>
              <a:gd name="connsiteY3" fmla="*/ 0 h 586617"/>
              <a:gd name="connsiteX4" fmla="*/ 2251900 w 3351912"/>
              <a:gd name="connsiteY4" fmla="*/ 0 h 586617"/>
              <a:gd name="connsiteX5" fmla="*/ 3199370 w 3351912"/>
              <a:gd name="connsiteY5" fmla="*/ 0 h 586617"/>
              <a:gd name="connsiteX6" fmla="*/ 3199370 w 3351912"/>
              <a:gd name="connsiteY6" fmla="*/ 89684 h 586617"/>
              <a:gd name="connsiteX7" fmla="*/ 3351912 w 3351912"/>
              <a:gd name="connsiteY7" fmla="*/ 293308 h 586617"/>
              <a:gd name="connsiteX8" fmla="*/ 3199370 w 3351912"/>
              <a:gd name="connsiteY8" fmla="*/ 497501 h 586617"/>
              <a:gd name="connsiteX9" fmla="*/ 3199370 w 3351912"/>
              <a:gd name="connsiteY9" fmla="*/ 586617 h 586617"/>
              <a:gd name="connsiteX10" fmla="*/ 2251900 w 3351912"/>
              <a:gd name="connsiteY10" fmla="*/ 586617 h 586617"/>
              <a:gd name="connsiteX11" fmla="*/ 2062228 w 3351912"/>
              <a:gd name="connsiteY11" fmla="*/ 586617 h 586617"/>
              <a:gd name="connsiteX12" fmla="*/ 1137143 w 3351912"/>
              <a:gd name="connsiteY12" fmla="*/ 586617 h 586617"/>
              <a:gd name="connsiteX13" fmla="*/ 897060 w 3351912"/>
              <a:gd name="connsiteY13" fmla="*/ 586617 h 586617"/>
              <a:gd name="connsiteX14" fmla="*/ 0 w 3351912"/>
              <a:gd name="connsiteY14" fmla="*/ 586617 h 586617"/>
              <a:gd name="connsiteX15" fmla="*/ 0 w 3351912"/>
              <a:gd name="connsiteY15" fmla="*/ 522895 h 586617"/>
              <a:gd name="connsiteX16" fmla="*/ 152542 w 3351912"/>
              <a:gd name="connsiteY16" fmla="*/ 293308 h 586617"/>
              <a:gd name="connsiteX17" fmla="*/ 0 w 3351912"/>
              <a:gd name="connsiteY17" fmla="*/ 64290 h 58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1912" h="586617">
                <a:moveTo>
                  <a:pt x="0" y="0"/>
                </a:moveTo>
                <a:lnTo>
                  <a:pt x="897060" y="0"/>
                </a:lnTo>
                <a:lnTo>
                  <a:pt x="1137143" y="0"/>
                </a:lnTo>
                <a:lnTo>
                  <a:pt x="2062228" y="0"/>
                </a:lnTo>
                <a:lnTo>
                  <a:pt x="2251900" y="0"/>
                </a:lnTo>
                <a:lnTo>
                  <a:pt x="3199370" y="0"/>
                </a:lnTo>
                <a:lnTo>
                  <a:pt x="3199370" y="89684"/>
                </a:lnTo>
                <a:cubicBezTo>
                  <a:pt x="3283875" y="89684"/>
                  <a:pt x="3351912" y="181073"/>
                  <a:pt x="3351912" y="293308"/>
                </a:cubicBezTo>
                <a:cubicBezTo>
                  <a:pt x="3351912" y="406112"/>
                  <a:pt x="3283875" y="497501"/>
                  <a:pt x="3199370" y="497501"/>
                </a:cubicBezTo>
                <a:lnTo>
                  <a:pt x="3199370" y="586617"/>
                </a:lnTo>
                <a:lnTo>
                  <a:pt x="2251900" y="586617"/>
                </a:lnTo>
                <a:lnTo>
                  <a:pt x="2062228" y="586617"/>
                </a:lnTo>
                <a:lnTo>
                  <a:pt x="1137143" y="586617"/>
                </a:lnTo>
                <a:lnTo>
                  <a:pt x="897060" y="586617"/>
                </a:lnTo>
                <a:lnTo>
                  <a:pt x="0" y="586617"/>
                </a:lnTo>
                <a:lnTo>
                  <a:pt x="0" y="522895"/>
                </a:lnTo>
                <a:cubicBezTo>
                  <a:pt x="85783" y="509346"/>
                  <a:pt x="152542" y="411750"/>
                  <a:pt x="152542" y="293308"/>
                </a:cubicBezTo>
                <a:cubicBezTo>
                  <a:pt x="152542" y="174867"/>
                  <a:pt x="85783" y="77839"/>
                  <a:pt x="0" y="642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63500" dist="1016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1" name="Google Shape;1211;p28">
            <a:extLst>
              <a:ext uri="{FF2B5EF4-FFF2-40B4-BE49-F238E27FC236}">
                <a16:creationId xmlns:a16="http://schemas.microsoft.com/office/drawing/2014/main" id="{CA930B2F-D152-3622-1E23-1EBAF60F934B}"/>
              </a:ext>
            </a:extLst>
          </p:cNvPr>
          <p:cNvSpPr/>
          <p:nvPr/>
        </p:nvSpPr>
        <p:spPr>
          <a:xfrm>
            <a:off x="8610600" y="3257626"/>
            <a:ext cx="444819" cy="58671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ln w="0"/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</a:t>
            </a:r>
            <a:endParaRPr sz="2400" b="1">
              <a:ln w="0"/>
              <a:solidFill>
                <a:schemeClr val="bg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3" name="Rounded Rectangle 76">
            <a:extLst>
              <a:ext uri="{FF2B5EF4-FFF2-40B4-BE49-F238E27FC236}">
                <a16:creationId xmlns:a16="http://schemas.microsoft.com/office/drawing/2014/main" id="{66B1EB03-B822-A0D4-6C95-FC7A0094B887}"/>
              </a:ext>
            </a:extLst>
          </p:cNvPr>
          <p:cNvSpPr/>
          <p:nvPr/>
        </p:nvSpPr>
        <p:spPr>
          <a:xfrm>
            <a:off x="8626958" y="3988570"/>
            <a:ext cx="547770" cy="412183"/>
          </a:xfrm>
          <a:prstGeom prst="roundRect">
            <a:avLst>
              <a:gd name="adj" fmla="val 3373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dist="1016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4" name="Freeform 192">
            <a:extLst>
              <a:ext uri="{FF2B5EF4-FFF2-40B4-BE49-F238E27FC236}">
                <a16:creationId xmlns:a16="http://schemas.microsoft.com/office/drawing/2014/main" id="{5AB7AACC-C19B-594B-DDFE-6B9CE0665DE1}"/>
              </a:ext>
            </a:extLst>
          </p:cNvPr>
          <p:cNvSpPr/>
          <p:nvPr/>
        </p:nvSpPr>
        <p:spPr>
          <a:xfrm>
            <a:off x="8965464" y="3882522"/>
            <a:ext cx="2810259" cy="586617"/>
          </a:xfrm>
          <a:custGeom>
            <a:avLst/>
            <a:gdLst>
              <a:gd name="connsiteX0" fmla="*/ 0 w 3351912"/>
              <a:gd name="connsiteY0" fmla="*/ 0 h 586617"/>
              <a:gd name="connsiteX1" fmla="*/ 897060 w 3351912"/>
              <a:gd name="connsiteY1" fmla="*/ 0 h 586617"/>
              <a:gd name="connsiteX2" fmla="*/ 1137143 w 3351912"/>
              <a:gd name="connsiteY2" fmla="*/ 0 h 586617"/>
              <a:gd name="connsiteX3" fmla="*/ 2062228 w 3351912"/>
              <a:gd name="connsiteY3" fmla="*/ 0 h 586617"/>
              <a:gd name="connsiteX4" fmla="*/ 2251900 w 3351912"/>
              <a:gd name="connsiteY4" fmla="*/ 0 h 586617"/>
              <a:gd name="connsiteX5" fmla="*/ 3199370 w 3351912"/>
              <a:gd name="connsiteY5" fmla="*/ 0 h 586617"/>
              <a:gd name="connsiteX6" fmla="*/ 3199370 w 3351912"/>
              <a:gd name="connsiteY6" fmla="*/ 89684 h 586617"/>
              <a:gd name="connsiteX7" fmla="*/ 3351912 w 3351912"/>
              <a:gd name="connsiteY7" fmla="*/ 293308 h 586617"/>
              <a:gd name="connsiteX8" fmla="*/ 3199370 w 3351912"/>
              <a:gd name="connsiteY8" fmla="*/ 497501 h 586617"/>
              <a:gd name="connsiteX9" fmla="*/ 3199370 w 3351912"/>
              <a:gd name="connsiteY9" fmla="*/ 586617 h 586617"/>
              <a:gd name="connsiteX10" fmla="*/ 2251900 w 3351912"/>
              <a:gd name="connsiteY10" fmla="*/ 586617 h 586617"/>
              <a:gd name="connsiteX11" fmla="*/ 2062228 w 3351912"/>
              <a:gd name="connsiteY11" fmla="*/ 586617 h 586617"/>
              <a:gd name="connsiteX12" fmla="*/ 1137143 w 3351912"/>
              <a:gd name="connsiteY12" fmla="*/ 586617 h 586617"/>
              <a:gd name="connsiteX13" fmla="*/ 897060 w 3351912"/>
              <a:gd name="connsiteY13" fmla="*/ 586617 h 586617"/>
              <a:gd name="connsiteX14" fmla="*/ 0 w 3351912"/>
              <a:gd name="connsiteY14" fmla="*/ 586617 h 586617"/>
              <a:gd name="connsiteX15" fmla="*/ 0 w 3351912"/>
              <a:gd name="connsiteY15" fmla="*/ 522895 h 586617"/>
              <a:gd name="connsiteX16" fmla="*/ 152542 w 3351912"/>
              <a:gd name="connsiteY16" fmla="*/ 293308 h 586617"/>
              <a:gd name="connsiteX17" fmla="*/ 0 w 3351912"/>
              <a:gd name="connsiteY17" fmla="*/ 64290 h 58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1912" h="586617">
                <a:moveTo>
                  <a:pt x="0" y="0"/>
                </a:moveTo>
                <a:lnTo>
                  <a:pt x="897060" y="0"/>
                </a:lnTo>
                <a:lnTo>
                  <a:pt x="1137143" y="0"/>
                </a:lnTo>
                <a:lnTo>
                  <a:pt x="2062228" y="0"/>
                </a:lnTo>
                <a:lnTo>
                  <a:pt x="2251900" y="0"/>
                </a:lnTo>
                <a:lnTo>
                  <a:pt x="3199370" y="0"/>
                </a:lnTo>
                <a:lnTo>
                  <a:pt x="3199370" y="89684"/>
                </a:lnTo>
                <a:cubicBezTo>
                  <a:pt x="3283875" y="89684"/>
                  <a:pt x="3351912" y="181073"/>
                  <a:pt x="3351912" y="293308"/>
                </a:cubicBezTo>
                <a:cubicBezTo>
                  <a:pt x="3351912" y="406112"/>
                  <a:pt x="3283875" y="497501"/>
                  <a:pt x="3199370" y="497501"/>
                </a:cubicBezTo>
                <a:lnTo>
                  <a:pt x="3199370" y="586617"/>
                </a:lnTo>
                <a:lnTo>
                  <a:pt x="2251900" y="586617"/>
                </a:lnTo>
                <a:lnTo>
                  <a:pt x="2062228" y="586617"/>
                </a:lnTo>
                <a:lnTo>
                  <a:pt x="1137143" y="586617"/>
                </a:lnTo>
                <a:lnTo>
                  <a:pt x="897060" y="586617"/>
                </a:lnTo>
                <a:lnTo>
                  <a:pt x="0" y="586617"/>
                </a:lnTo>
                <a:lnTo>
                  <a:pt x="0" y="522895"/>
                </a:lnTo>
                <a:cubicBezTo>
                  <a:pt x="85783" y="509346"/>
                  <a:pt x="152542" y="411750"/>
                  <a:pt x="152542" y="293308"/>
                </a:cubicBezTo>
                <a:cubicBezTo>
                  <a:pt x="152542" y="174867"/>
                  <a:pt x="85783" y="77839"/>
                  <a:pt x="0" y="642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63500" dist="1016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6" name="Google Shape;1211;p28">
            <a:extLst>
              <a:ext uri="{FF2B5EF4-FFF2-40B4-BE49-F238E27FC236}">
                <a16:creationId xmlns:a16="http://schemas.microsoft.com/office/drawing/2014/main" id="{2E60CA45-97C6-F9D9-C87C-FA2236E2CDCD}"/>
              </a:ext>
            </a:extLst>
          </p:cNvPr>
          <p:cNvSpPr/>
          <p:nvPr/>
        </p:nvSpPr>
        <p:spPr>
          <a:xfrm>
            <a:off x="8610600" y="3900364"/>
            <a:ext cx="444819" cy="58671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ln w="0"/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5</a:t>
            </a:r>
            <a:endParaRPr sz="2400" b="1">
              <a:ln w="0"/>
              <a:solidFill>
                <a:schemeClr val="bg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8" name="Rounded Rectangle 76">
            <a:extLst>
              <a:ext uri="{FF2B5EF4-FFF2-40B4-BE49-F238E27FC236}">
                <a16:creationId xmlns:a16="http://schemas.microsoft.com/office/drawing/2014/main" id="{E5DAE72A-697D-5B60-6209-FFC91C92D2BD}"/>
              </a:ext>
            </a:extLst>
          </p:cNvPr>
          <p:cNvSpPr/>
          <p:nvPr/>
        </p:nvSpPr>
        <p:spPr>
          <a:xfrm>
            <a:off x="8626958" y="4622986"/>
            <a:ext cx="547770" cy="412183"/>
          </a:xfrm>
          <a:prstGeom prst="roundRect">
            <a:avLst>
              <a:gd name="adj" fmla="val 3373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dist="1016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9" name="Freeform 192">
            <a:extLst>
              <a:ext uri="{FF2B5EF4-FFF2-40B4-BE49-F238E27FC236}">
                <a16:creationId xmlns:a16="http://schemas.microsoft.com/office/drawing/2014/main" id="{EBB95F47-1629-19BA-FBD4-DD93D53DAEAF}"/>
              </a:ext>
            </a:extLst>
          </p:cNvPr>
          <p:cNvSpPr/>
          <p:nvPr/>
        </p:nvSpPr>
        <p:spPr>
          <a:xfrm>
            <a:off x="8965464" y="4530301"/>
            <a:ext cx="2810259" cy="586617"/>
          </a:xfrm>
          <a:custGeom>
            <a:avLst/>
            <a:gdLst>
              <a:gd name="connsiteX0" fmla="*/ 0 w 3351912"/>
              <a:gd name="connsiteY0" fmla="*/ 0 h 586617"/>
              <a:gd name="connsiteX1" fmla="*/ 897060 w 3351912"/>
              <a:gd name="connsiteY1" fmla="*/ 0 h 586617"/>
              <a:gd name="connsiteX2" fmla="*/ 1137143 w 3351912"/>
              <a:gd name="connsiteY2" fmla="*/ 0 h 586617"/>
              <a:gd name="connsiteX3" fmla="*/ 2062228 w 3351912"/>
              <a:gd name="connsiteY3" fmla="*/ 0 h 586617"/>
              <a:gd name="connsiteX4" fmla="*/ 2251900 w 3351912"/>
              <a:gd name="connsiteY4" fmla="*/ 0 h 586617"/>
              <a:gd name="connsiteX5" fmla="*/ 3199370 w 3351912"/>
              <a:gd name="connsiteY5" fmla="*/ 0 h 586617"/>
              <a:gd name="connsiteX6" fmla="*/ 3199370 w 3351912"/>
              <a:gd name="connsiteY6" fmla="*/ 89684 h 586617"/>
              <a:gd name="connsiteX7" fmla="*/ 3351912 w 3351912"/>
              <a:gd name="connsiteY7" fmla="*/ 293308 h 586617"/>
              <a:gd name="connsiteX8" fmla="*/ 3199370 w 3351912"/>
              <a:gd name="connsiteY8" fmla="*/ 497501 h 586617"/>
              <a:gd name="connsiteX9" fmla="*/ 3199370 w 3351912"/>
              <a:gd name="connsiteY9" fmla="*/ 586617 h 586617"/>
              <a:gd name="connsiteX10" fmla="*/ 2251900 w 3351912"/>
              <a:gd name="connsiteY10" fmla="*/ 586617 h 586617"/>
              <a:gd name="connsiteX11" fmla="*/ 2062228 w 3351912"/>
              <a:gd name="connsiteY11" fmla="*/ 586617 h 586617"/>
              <a:gd name="connsiteX12" fmla="*/ 1137143 w 3351912"/>
              <a:gd name="connsiteY12" fmla="*/ 586617 h 586617"/>
              <a:gd name="connsiteX13" fmla="*/ 897060 w 3351912"/>
              <a:gd name="connsiteY13" fmla="*/ 586617 h 586617"/>
              <a:gd name="connsiteX14" fmla="*/ 0 w 3351912"/>
              <a:gd name="connsiteY14" fmla="*/ 586617 h 586617"/>
              <a:gd name="connsiteX15" fmla="*/ 0 w 3351912"/>
              <a:gd name="connsiteY15" fmla="*/ 522895 h 586617"/>
              <a:gd name="connsiteX16" fmla="*/ 152542 w 3351912"/>
              <a:gd name="connsiteY16" fmla="*/ 293308 h 586617"/>
              <a:gd name="connsiteX17" fmla="*/ 0 w 3351912"/>
              <a:gd name="connsiteY17" fmla="*/ 64290 h 58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1912" h="586617">
                <a:moveTo>
                  <a:pt x="0" y="0"/>
                </a:moveTo>
                <a:lnTo>
                  <a:pt x="897060" y="0"/>
                </a:lnTo>
                <a:lnTo>
                  <a:pt x="1137143" y="0"/>
                </a:lnTo>
                <a:lnTo>
                  <a:pt x="2062228" y="0"/>
                </a:lnTo>
                <a:lnTo>
                  <a:pt x="2251900" y="0"/>
                </a:lnTo>
                <a:lnTo>
                  <a:pt x="3199370" y="0"/>
                </a:lnTo>
                <a:lnTo>
                  <a:pt x="3199370" y="89684"/>
                </a:lnTo>
                <a:cubicBezTo>
                  <a:pt x="3283875" y="89684"/>
                  <a:pt x="3351912" y="181073"/>
                  <a:pt x="3351912" y="293308"/>
                </a:cubicBezTo>
                <a:cubicBezTo>
                  <a:pt x="3351912" y="406112"/>
                  <a:pt x="3283875" y="497501"/>
                  <a:pt x="3199370" y="497501"/>
                </a:cubicBezTo>
                <a:lnTo>
                  <a:pt x="3199370" y="586617"/>
                </a:lnTo>
                <a:lnTo>
                  <a:pt x="2251900" y="586617"/>
                </a:lnTo>
                <a:lnTo>
                  <a:pt x="2062228" y="586617"/>
                </a:lnTo>
                <a:lnTo>
                  <a:pt x="1137143" y="586617"/>
                </a:lnTo>
                <a:lnTo>
                  <a:pt x="897060" y="586617"/>
                </a:lnTo>
                <a:lnTo>
                  <a:pt x="0" y="586617"/>
                </a:lnTo>
                <a:lnTo>
                  <a:pt x="0" y="522895"/>
                </a:lnTo>
                <a:cubicBezTo>
                  <a:pt x="85783" y="509346"/>
                  <a:pt x="152542" y="411750"/>
                  <a:pt x="152542" y="293308"/>
                </a:cubicBezTo>
                <a:cubicBezTo>
                  <a:pt x="152542" y="174867"/>
                  <a:pt x="85783" y="77839"/>
                  <a:pt x="0" y="642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63500" dist="1016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1" name="Google Shape;1211;p28">
            <a:extLst>
              <a:ext uri="{FF2B5EF4-FFF2-40B4-BE49-F238E27FC236}">
                <a16:creationId xmlns:a16="http://schemas.microsoft.com/office/drawing/2014/main" id="{088451FA-7400-4452-109C-EF3FFC68B627}"/>
              </a:ext>
            </a:extLst>
          </p:cNvPr>
          <p:cNvSpPr/>
          <p:nvPr/>
        </p:nvSpPr>
        <p:spPr>
          <a:xfrm>
            <a:off x="8610600" y="4534780"/>
            <a:ext cx="444819" cy="58671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ln w="0"/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6</a:t>
            </a:r>
            <a:endParaRPr sz="2400" b="1">
              <a:ln w="0"/>
              <a:solidFill>
                <a:schemeClr val="bg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5434CD9-98F1-426F-3E02-D490F644A5F9}"/>
              </a:ext>
            </a:extLst>
          </p:cNvPr>
          <p:cNvSpPr txBox="1"/>
          <p:nvPr/>
        </p:nvSpPr>
        <p:spPr>
          <a:xfrm>
            <a:off x="412205" y="752153"/>
            <a:ext cx="1942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>
                    <a:lumMod val="50000"/>
                  </a:schemeClr>
                </a:solidFill>
                <a:cs typeface="Phetsarath OT" panose="02000500000000020004" pitchFamily="2" charset="0"/>
              </a:rPr>
              <a:t>2016 - 2020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C587D648-8273-76B7-0EA5-BF5B2B552771}"/>
              </a:ext>
            </a:extLst>
          </p:cNvPr>
          <p:cNvSpPr txBox="1"/>
          <p:nvPr/>
        </p:nvSpPr>
        <p:spPr>
          <a:xfrm>
            <a:off x="4743180" y="752153"/>
            <a:ext cx="1942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>
                    <a:lumMod val="50000"/>
                  </a:schemeClr>
                </a:solidFill>
                <a:cs typeface="Phetsarath OT" panose="02000500000000020004" pitchFamily="2" charset="0"/>
              </a:rPr>
              <a:t>2021 - 2025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6F55858C-0670-E73C-7CE2-C9BBB7E5A4ED}"/>
              </a:ext>
            </a:extLst>
          </p:cNvPr>
          <p:cNvSpPr txBox="1"/>
          <p:nvPr/>
        </p:nvSpPr>
        <p:spPr>
          <a:xfrm>
            <a:off x="8544463" y="752153"/>
            <a:ext cx="1942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>
                    <a:lumMod val="50000"/>
                  </a:schemeClr>
                </a:solidFill>
                <a:cs typeface="Phetsarath OT" panose="02000500000000020004" pitchFamily="2" charset="0"/>
              </a:rPr>
              <a:t>2026 - 2030</a:t>
            </a:r>
          </a:p>
        </p:txBody>
      </p:sp>
      <p:sp>
        <p:nvSpPr>
          <p:cNvPr id="195" name="Freeform 44">
            <a:extLst>
              <a:ext uri="{FF2B5EF4-FFF2-40B4-BE49-F238E27FC236}">
                <a16:creationId xmlns:a16="http://schemas.microsoft.com/office/drawing/2014/main" id="{BD781BE5-3166-EF80-0873-CD749F3A55D8}"/>
              </a:ext>
            </a:extLst>
          </p:cNvPr>
          <p:cNvSpPr/>
          <p:nvPr/>
        </p:nvSpPr>
        <p:spPr>
          <a:xfrm>
            <a:off x="5192931" y="3852341"/>
            <a:ext cx="3005006" cy="586618"/>
          </a:xfrm>
          <a:custGeom>
            <a:avLst/>
            <a:gdLst>
              <a:gd name="connsiteX0" fmla="*/ 1017385 w 3481331"/>
              <a:gd name="connsiteY0" fmla="*/ 497012 h 586618"/>
              <a:gd name="connsiteX1" fmla="*/ 1014143 w 3481331"/>
              <a:gd name="connsiteY1" fmla="*/ 497502 h 586618"/>
              <a:gd name="connsiteX2" fmla="*/ 1014143 w 3481331"/>
              <a:gd name="connsiteY2" fmla="*/ 498718 h 586618"/>
              <a:gd name="connsiteX3" fmla="*/ 1016083 w 3481331"/>
              <a:gd name="connsiteY3" fmla="*/ 497963 h 586618"/>
              <a:gd name="connsiteX4" fmla="*/ 1014143 w 3481331"/>
              <a:gd name="connsiteY4" fmla="*/ 88382 h 586618"/>
              <a:gd name="connsiteX5" fmla="*/ 1014143 w 3481331"/>
              <a:gd name="connsiteY5" fmla="*/ 89684 h 586618"/>
              <a:gd name="connsiteX6" fmla="*/ 1017545 w 3481331"/>
              <a:gd name="connsiteY6" fmla="*/ 90199 h 586618"/>
              <a:gd name="connsiteX7" fmla="*/ 1016083 w 3481331"/>
              <a:gd name="connsiteY7" fmla="*/ 89135 h 586618"/>
              <a:gd name="connsiteX8" fmla="*/ 0 w 3481331"/>
              <a:gd name="connsiteY8" fmla="*/ 0 h 586618"/>
              <a:gd name="connsiteX9" fmla="*/ 930402 w 3481331"/>
              <a:gd name="connsiteY9" fmla="*/ 0 h 586618"/>
              <a:gd name="connsiteX10" fmla="*/ 1014143 w 3481331"/>
              <a:gd name="connsiteY10" fmla="*/ 0 h 586618"/>
              <a:gd name="connsiteX11" fmla="*/ 2331141 w 3481331"/>
              <a:gd name="connsiteY11" fmla="*/ 0 h 586618"/>
              <a:gd name="connsiteX12" fmla="*/ 2553562 w 3481331"/>
              <a:gd name="connsiteY12" fmla="*/ 0 h 586618"/>
              <a:gd name="connsiteX13" fmla="*/ 3345284 w 3481331"/>
              <a:gd name="connsiteY13" fmla="*/ 0 h 586618"/>
              <a:gd name="connsiteX14" fmla="*/ 3345284 w 3481331"/>
              <a:gd name="connsiteY14" fmla="*/ 89684 h 586618"/>
              <a:gd name="connsiteX15" fmla="*/ 3481331 w 3481331"/>
              <a:gd name="connsiteY15" fmla="*/ 293309 h 586618"/>
              <a:gd name="connsiteX16" fmla="*/ 3345284 w 3481331"/>
              <a:gd name="connsiteY16" fmla="*/ 497502 h 586618"/>
              <a:gd name="connsiteX17" fmla="*/ 3345284 w 3481331"/>
              <a:gd name="connsiteY17" fmla="*/ 586618 h 586618"/>
              <a:gd name="connsiteX18" fmla="*/ 2553562 w 3481331"/>
              <a:gd name="connsiteY18" fmla="*/ 586618 h 586618"/>
              <a:gd name="connsiteX19" fmla="*/ 2331141 w 3481331"/>
              <a:gd name="connsiteY19" fmla="*/ 586618 h 586618"/>
              <a:gd name="connsiteX20" fmla="*/ 1014143 w 3481331"/>
              <a:gd name="connsiteY20" fmla="*/ 586618 h 586618"/>
              <a:gd name="connsiteX21" fmla="*/ 930402 w 3481331"/>
              <a:gd name="connsiteY21" fmla="*/ 586618 h 586618"/>
              <a:gd name="connsiteX22" fmla="*/ 0 w 3481331"/>
              <a:gd name="connsiteY22" fmla="*/ 586618 h 586618"/>
              <a:gd name="connsiteX23" fmla="*/ 0 w 3481331"/>
              <a:gd name="connsiteY23" fmla="*/ 522896 h 586618"/>
              <a:gd name="connsiteX24" fmla="*/ 136046 w 3481331"/>
              <a:gd name="connsiteY24" fmla="*/ 293309 h 586618"/>
              <a:gd name="connsiteX25" fmla="*/ 0 w 3481331"/>
              <a:gd name="connsiteY25" fmla="*/ 64291 h 58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481331" h="586618">
                <a:moveTo>
                  <a:pt x="1017385" y="497012"/>
                </a:moveTo>
                <a:lnTo>
                  <a:pt x="1014143" y="497502"/>
                </a:lnTo>
                <a:lnTo>
                  <a:pt x="1014143" y="498718"/>
                </a:lnTo>
                <a:lnTo>
                  <a:pt x="1016083" y="497963"/>
                </a:lnTo>
                <a:close/>
                <a:moveTo>
                  <a:pt x="1014143" y="88382"/>
                </a:moveTo>
                <a:lnTo>
                  <a:pt x="1014143" y="89684"/>
                </a:lnTo>
                <a:lnTo>
                  <a:pt x="1017545" y="90199"/>
                </a:lnTo>
                <a:lnTo>
                  <a:pt x="1016083" y="89135"/>
                </a:lnTo>
                <a:close/>
                <a:moveTo>
                  <a:pt x="0" y="0"/>
                </a:moveTo>
                <a:lnTo>
                  <a:pt x="930402" y="0"/>
                </a:lnTo>
                <a:lnTo>
                  <a:pt x="1014143" y="0"/>
                </a:lnTo>
                <a:lnTo>
                  <a:pt x="2331141" y="0"/>
                </a:lnTo>
                <a:lnTo>
                  <a:pt x="2553562" y="0"/>
                </a:lnTo>
                <a:lnTo>
                  <a:pt x="3345284" y="0"/>
                </a:lnTo>
                <a:lnTo>
                  <a:pt x="3345284" y="89684"/>
                </a:lnTo>
                <a:cubicBezTo>
                  <a:pt x="3420303" y="89684"/>
                  <a:pt x="3481331" y="181074"/>
                  <a:pt x="3481331" y="293309"/>
                </a:cubicBezTo>
                <a:cubicBezTo>
                  <a:pt x="3481331" y="406113"/>
                  <a:pt x="3420303" y="497502"/>
                  <a:pt x="3345284" y="497502"/>
                </a:cubicBezTo>
                <a:lnTo>
                  <a:pt x="3345284" y="586618"/>
                </a:lnTo>
                <a:lnTo>
                  <a:pt x="2553562" y="586618"/>
                </a:lnTo>
                <a:lnTo>
                  <a:pt x="2331141" y="586618"/>
                </a:lnTo>
                <a:lnTo>
                  <a:pt x="1014143" y="586618"/>
                </a:lnTo>
                <a:lnTo>
                  <a:pt x="930402" y="586618"/>
                </a:lnTo>
                <a:lnTo>
                  <a:pt x="0" y="586618"/>
                </a:lnTo>
                <a:lnTo>
                  <a:pt x="0" y="522896"/>
                </a:lnTo>
                <a:cubicBezTo>
                  <a:pt x="76506" y="509347"/>
                  <a:pt x="136046" y="411751"/>
                  <a:pt x="136046" y="293309"/>
                </a:cubicBezTo>
                <a:cubicBezTo>
                  <a:pt x="136046" y="174868"/>
                  <a:pt x="76506" y="77840"/>
                  <a:pt x="0" y="6429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>
            <a:outerShdw blurRad="63500" dist="1016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86A6295-907D-5547-1BC6-983A01D1DA0A}"/>
              </a:ext>
            </a:extLst>
          </p:cNvPr>
          <p:cNvSpPr txBox="1"/>
          <p:nvPr/>
        </p:nvSpPr>
        <p:spPr>
          <a:xfrm>
            <a:off x="5412212" y="3892560"/>
            <a:ext cx="2452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400">
                <a:latin typeface="Phetsarath OT" panose="02000500000000020004" pitchFamily="2" charset="0"/>
                <a:cs typeface="Phetsarath OT" panose="02000500000000020004" pitchFamily="2" charset="0"/>
              </a:rPr>
              <a:t>ການຮ່ວມມືພາຍໃນ ແລະ ຕ່າງປະເທດ</a:t>
            </a:r>
            <a:endParaRPr lang="en-US" sz="140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7A90FCB-1804-69FA-DDBA-D587209DB230}"/>
              </a:ext>
            </a:extLst>
          </p:cNvPr>
          <p:cNvGrpSpPr/>
          <p:nvPr/>
        </p:nvGrpSpPr>
        <p:grpSpPr>
          <a:xfrm>
            <a:off x="6750949" y="428380"/>
            <a:ext cx="1534270" cy="768953"/>
            <a:chOff x="6071216" y="57043"/>
            <a:chExt cx="1534270" cy="768953"/>
          </a:xfrm>
        </p:grpSpPr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4522593A-A8E2-CB16-A5E9-91F6A208A675}"/>
                </a:ext>
              </a:extLst>
            </p:cNvPr>
            <p:cNvSpPr txBox="1"/>
            <p:nvPr/>
          </p:nvSpPr>
          <p:spPr>
            <a:xfrm>
              <a:off x="6071216" y="57043"/>
              <a:ext cx="1534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4949E7"/>
                  </a:solidFill>
                  <a:cs typeface="Phetsarath OT" panose="02000500000000020004" pitchFamily="2" charset="0"/>
                </a:rPr>
                <a:t>  7</a:t>
              </a:r>
              <a:r>
                <a:rPr lang="en-US" sz="1400">
                  <a:solidFill>
                    <a:srgbClr val="4949E7"/>
                  </a:solidFill>
                  <a:cs typeface="Phetsarath OT" panose="02000500000000020004" pitchFamily="2" charset="0"/>
                </a:rPr>
                <a:t>   </a:t>
              </a:r>
              <a:r>
                <a:rPr lang="lo-LA" sz="1200">
                  <a:solidFill>
                    <a:srgbClr val="4949E7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ຍຸດທະສາດ</a:t>
              </a:r>
              <a:endParaRPr lang="en-US" sz="1200">
                <a:solidFill>
                  <a:srgbClr val="4949E7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6D4115E6-5471-9362-3781-2F0B6A0F0C04}"/>
                </a:ext>
              </a:extLst>
            </p:cNvPr>
            <p:cNvSpPr txBox="1"/>
            <p:nvPr/>
          </p:nvSpPr>
          <p:spPr>
            <a:xfrm>
              <a:off x="6071216" y="253042"/>
              <a:ext cx="1534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4949E7"/>
                  </a:solidFill>
                  <a:cs typeface="Phetsarath OT" panose="02000500000000020004" pitchFamily="2" charset="0"/>
                </a:rPr>
                <a:t>27</a:t>
              </a:r>
              <a:r>
                <a:rPr lang="en-US" sz="1400">
                  <a:solidFill>
                    <a:srgbClr val="4949E7"/>
                  </a:solidFill>
                  <a:cs typeface="Phetsarath OT" panose="02000500000000020004" pitchFamily="2" charset="0"/>
                </a:rPr>
                <a:t>   </a:t>
              </a:r>
              <a:r>
                <a:rPr lang="lo-LA" sz="1200">
                  <a:solidFill>
                    <a:srgbClr val="4949E7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ກິດຈະກໍາຫຼັກ</a:t>
              </a:r>
              <a:endParaRPr lang="en-US" sz="1200">
                <a:solidFill>
                  <a:srgbClr val="4949E7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57335A0F-9CB3-8C9D-AED6-679DA9734837}"/>
                </a:ext>
              </a:extLst>
            </p:cNvPr>
            <p:cNvSpPr txBox="1"/>
            <p:nvPr/>
          </p:nvSpPr>
          <p:spPr>
            <a:xfrm>
              <a:off x="6071216" y="456664"/>
              <a:ext cx="1534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4949E7"/>
                  </a:solidFill>
                  <a:cs typeface="Phetsarath OT" panose="02000500000000020004" pitchFamily="2" charset="0"/>
                </a:rPr>
                <a:t>82</a:t>
              </a:r>
              <a:r>
                <a:rPr lang="en-US" sz="1400">
                  <a:solidFill>
                    <a:srgbClr val="4949E7"/>
                  </a:solidFill>
                  <a:cs typeface="Phetsarath OT" panose="02000500000000020004" pitchFamily="2" charset="0"/>
                </a:rPr>
                <a:t>   </a:t>
              </a:r>
              <a:r>
                <a:rPr lang="lo-LA" sz="1200">
                  <a:solidFill>
                    <a:srgbClr val="4949E7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ກິດຈະກໍາຍ່ອຍ</a:t>
              </a:r>
              <a:endParaRPr lang="en-US" sz="1200">
                <a:solidFill>
                  <a:srgbClr val="4949E7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34F66B84-9C52-4FC8-7F72-713F1E00DEF8}"/>
              </a:ext>
            </a:extLst>
          </p:cNvPr>
          <p:cNvGrpSpPr/>
          <p:nvPr/>
        </p:nvGrpSpPr>
        <p:grpSpPr>
          <a:xfrm>
            <a:off x="10487074" y="489935"/>
            <a:ext cx="1550896" cy="707398"/>
            <a:chOff x="6054590" y="57043"/>
            <a:chExt cx="1550896" cy="707398"/>
          </a:xfrm>
        </p:grpSpPr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61F00C45-BE32-5689-24DE-DC10032A2FDA}"/>
                </a:ext>
              </a:extLst>
            </p:cNvPr>
            <p:cNvSpPr txBox="1"/>
            <p:nvPr/>
          </p:nvSpPr>
          <p:spPr>
            <a:xfrm>
              <a:off x="6071216" y="57043"/>
              <a:ext cx="1534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4949E7"/>
                  </a:solidFill>
                  <a:cs typeface="Phetsarath OT" panose="02000500000000020004" pitchFamily="2" charset="0"/>
                </a:rPr>
                <a:t>  x</a:t>
              </a:r>
              <a:r>
                <a:rPr lang="en-US" sz="1400">
                  <a:solidFill>
                    <a:srgbClr val="4949E7"/>
                  </a:solidFill>
                  <a:cs typeface="Phetsarath OT" panose="02000500000000020004" pitchFamily="2" charset="0"/>
                </a:rPr>
                <a:t>   </a:t>
              </a:r>
              <a:r>
                <a:rPr lang="lo-LA" sz="1200">
                  <a:solidFill>
                    <a:srgbClr val="4949E7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ຍຸດທະສາດ</a:t>
              </a:r>
              <a:endParaRPr lang="en-US" sz="1200">
                <a:solidFill>
                  <a:srgbClr val="4949E7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C03CC819-C418-4CDC-3C60-E0F7CB1BCB8C}"/>
                </a:ext>
              </a:extLst>
            </p:cNvPr>
            <p:cNvSpPr txBox="1"/>
            <p:nvPr/>
          </p:nvSpPr>
          <p:spPr>
            <a:xfrm>
              <a:off x="6054590" y="294607"/>
              <a:ext cx="15342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4949E7"/>
                  </a:solidFill>
                  <a:cs typeface="Phetsarath OT" panose="02000500000000020004" pitchFamily="2" charset="0"/>
                </a:rPr>
                <a:t>  xx</a:t>
              </a:r>
              <a:r>
                <a:rPr lang="en-US" sz="1400">
                  <a:solidFill>
                    <a:srgbClr val="4949E7"/>
                  </a:solidFill>
                  <a:cs typeface="Phetsarath OT" panose="02000500000000020004" pitchFamily="2" charset="0"/>
                </a:rPr>
                <a:t>   </a:t>
              </a:r>
              <a:r>
                <a:rPr lang="lo-LA" sz="1200">
                  <a:solidFill>
                    <a:srgbClr val="4949E7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ກິດຈະກໍາຫຼັກ</a:t>
              </a:r>
              <a:endParaRPr lang="en-US" sz="1200">
                <a:solidFill>
                  <a:srgbClr val="4949E7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41D2708-91C7-B89F-58D7-D3EE1101B7F0}"/>
                </a:ext>
              </a:extLst>
            </p:cNvPr>
            <p:cNvSpPr txBox="1"/>
            <p:nvPr/>
          </p:nvSpPr>
          <p:spPr>
            <a:xfrm>
              <a:off x="6071216" y="456664"/>
              <a:ext cx="15342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4949E7"/>
                  </a:solidFill>
                  <a:cs typeface="Phetsarath OT" panose="02000500000000020004" pitchFamily="2" charset="0"/>
                </a:rPr>
                <a:t>  xx</a:t>
              </a:r>
              <a:r>
                <a:rPr lang="en-US" sz="1400">
                  <a:solidFill>
                    <a:srgbClr val="4949E7"/>
                  </a:solidFill>
                  <a:cs typeface="Phetsarath OT" panose="02000500000000020004" pitchFamily="2" charset="0"/>
                </a:rPr>
                <a:t>   </a:t>
              </a:r>
              <a:r>
                <a:rPr lang="lo-LA" sz="1200">
                  <a:solidFill>
                    <a:srgbClr val="4949E7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ກິດຈະກໍາຍ່ອຍ</a:t>
              </a:r>
              <a:endParaRPr lang="en-US" sz="1200">
                <a:solidFill>
                  <a:srgbClr val="4949E7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E89E6FBF-43DA-41D4-E5BD-2798E3F28A51}"/>
              </a:ext>
            </a:extLst>
          </p:cNvPr>
          <p:cNvGrpSpPr/>
          <p:nvPr/>
        </p:nvGrpSpPr>
        <p:grpSpPr>
          <a:xfrm>
            <a:off x="-4667" y="46569"/>
            <a:ext cx="4057264" cy="787290"/>
            <a:chOff x="27941" y="98708"/>
            <a:chExt cx="4263101" cy="830997"/>
          </a:xfrm>
        </p:grpSpPr>
        <p:sp>
          <p:nvSpPr>
            <p:cNvPr id="248" name="Rectangle: Rounded Corners 247">
              <a:extLst>
                <a:ext uri="{FF2B5EF4-FFF2-40B4-BE49-F238E27FC236}">
                  <a16:creationId xmlns:a16="http://schemas.microsoft.com/office/drawing/2014/main" id="{061C3AE8-1F4A-A1F6-5FC6-AA646C6DF1CB}"/>
                </a:ext>
              </a:extLst>
            </p:cNvPr>
            <p:cNvSpPr/>
            <p:nvPr/>
          </p:nvSpPr>
          <p:spPr>
            <a:xfrm>
              <a:off x="144078" y="98708"/>
              <a:ext cx="920183" cy="83099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40730ADE-D1F1-3E17-313A-0C6B09A116FC}"/>
                </a:ext>
              </a:extLst>
            </p:cNvPr>
            <p:cNvSpPr txBox="1"/>
            <p:nvPr/>
          </p:nvSpPr>
          <p:spPr>
            <a:xfrm>
              <a:off x="27941" y="102464"/>
              <a:ext cx="1036320" cy="747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" panose="020B0604020104020204" pitchFamily="34" charset="0"/>
                </a:rPr>
                <a:t>3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22810B13-4B7B-5A14-D219-8D899595DA8C}"/>
                </a:ext>
              </a:extLst>
            </p:cNvPr>
            <p:cNvSpPr txBox="1"/>
            <p:nvPr/>
          </p:nvSpPr>
          <p:spPr>
            <a:xfrm>
              <a:off x="1088105" y="117111"/>
              <a:ext cx="3202937" cy="5522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>
                  <a:solidFill>
                    <a:schemeClr val="accent1">
                      <a:lumMod val="75000"/>
                    </a:schemeClr>
                  </a:solidFill>
                  <a:ea typeface="MS Mincho" panose="02020609040205080304" pitchFamily="49" charset="-128"/>
                  <a:cs typeface="Phetsarath OT" panose="02000500000000020004" pitchFamily="2" charset="0"/>
                </a:rPr>
                <a:t> </a:t>
              </a:r>
              <a:r>
                <a:rPr lang="lo-LA" sz="1400" b="1">
                  <a:solidFill>
                    <a:schemeClr val="accent1">
                      <a:lumMod val="75000"/>
                    </a:schemeClr>
                  </a:solidFill>
                  <a:ea typeface="MS Mincho" panose="02020609040205080304" pitchFamily="49" charset="-128"/>
                  <a:cs typeface="Phetsarath OT" panose="02000500000000020004" pitchFamily="2" charset="0"/>
                </a:rPr>
                <a:t>ກໍານົດແຜນພັດທະນາໃນ 5​ ປີຕໍ່ໜ້າ</a:t>
              </a:r>
              <a:r>
                <a:rPr lang="en-US" sz="1400" b="1">
                  <a:solidFill>
                    <a:schemeClr val="accent1">
                      <a:lumMod val="75000"/>
                    </a:schemeClr>
                  </a:solidFill>
                  <a:ea typeface="MS Mincho" panose="02020609040205080304" pitchFamily="49" charset="-128"/>
                  <a:cs typeface="Phetsarath OT" panose="02000500000000020004" pitchFamily="2" charset="0"/>
                </a:rPr>
                <a:t>  </a:t>
              </a:r>
            </a:p>
            <a:p>
              <a:r>
                <a:rPr lang="en-US" sz="1400" b="1">
                  <a:solidFill>
                    <a:schemeClr val="accent1">
                      <a:lumMod val="75000"/>
                    </a:schemeClr>
                  </a:solidFill>
                  <a:ea typeface="MS Mincho" panose="02020609040205080304" pitchFamily="49" charset="-128"/>
                  <a:cs typeface="Phetsarath OT" panose="02000500000000020004" pitchFamily="2" charset="0"/>
                </a:rPr>
                <a:t>(2026-2030)</a:t>
              </a:r>
              <a:endParaRPr lang="lo-LA" sz="1400" b="1">
                <a:solidFill>
                  <a:schemeClr val="accent1">
                    <a:lumMod val="75000"/>
                  </a:schemeClr>
                </a:solidFill>
                <a:ea typeface="MS Mincho" panose="02020609040205080304" pitchFamily="49" charset="-128"/>
                <a:cs typeface="Phetsarath OT" panose="02000500000000020004" pitchFamily="2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C98018C-81B0-EFCE-89A3-949732B4A351}"/>
              </a:ext>
            </a:extLst>
          </p:cNvPr>
          <p:cNvSpPr txBox="1"/>
          <p:nvPr/>
        </p:nvSpPr>
        <p:spPr>
          <a:xfrm>
            <a:off x="9526870" y="1564297"/>
            <a:ext cx="153532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>
                <a:solidFill>
                  <a:srgbClr val="00B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3989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18924</TotalTime>
  <Words>2458</Words>
  <Application>Microsoft Office PowerPoint</Application>
  <PresentationFormat>Widescreen</PresentationFormat>
  <Paragraphs>477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MS Mincho</vt:lpstr>
      <vt:lpstr>Abadi</vt:lpstr>
      <vt:lpstr>Arial</vt:lpstr>
      <vt:lpstr>Calibri</vt:lpstr>
      <vt:lpstr>Calibri Light</vt:lpstr>
      <vt:lpstr>Fira Sans Extra Condensed Medium</vt:lpstr>
      <vt:lpstr>Gadugi</vt:lpstr>
      <vt:lpstr>Phetsarath OT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Saykham Phanthavong</dc:creator>
  <cp:lastModifiedBy>ASUS</cp:lastModifiedBy>
  <cp:revision>28</cp:revision>
  <dcterms:created xsi:type="dcterms:W3CDTF">2024-08-22T22:49:20Z</dcterms:created>
  <dcterms:modified xsi:type="dcterms:W3CDTF">2024-09-18T10:47:06Z</dcterms:modified>
</cp:coreProperties>
</file>